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60" r:id="rId3"/>
    <p:sldId id="287" r:id="rId4"/>
    <p:sldId id="288" r:id="rId5"/>
    <p:sldId id="289" r:id="rId6"/>
    <p:sldId id="290" r:id="rId7"/>
    <p:sldId id="292" r:id="rId8"/>
    <p:sldId id="276" r:id="rId9"/>
    <p:sldId id="264" r:id="rId10"/>
    <p:sldId id="265" r:id="rId11"/>
    <p:sldId id="257" r:id="rId12"/>
    <p:sldId id="258" r:id="rId13"/>
    <p:sldId id="261" r:id="rId14"/>
    <p:sldId id="262" r:id="rId15"/>
    <p:sldId id="263" r:id="rId16"/>
    <p:sldId id="266" r:id="rId17"/>
    <p:sldId id="267" r:id="rId18"/>
    <p:sldId id="291" r:id="rId19"/>
    <p:sldId id="268" r:id="rId20"/>
    <p:sldId id="269" r:id="rId21"/>
    <p:sldId id="270" r:id="rId22"/>
    <p:sldId id="271" r:id="rId23"/>
    <p:sldId id="272" r:id="rId24"/>
    <p:sldId id="273" r:id="rId25"/>
    <p:sldId id="274" r:id="rId26"/>
    <p:sldId id="275" r:id="rId27"/>
    <p:sldId id="277" r:id="rId28"/>
    <p:sldId id="278" r:id="rId29"/>
    <p:sldId id="282" r:id="rId30"/>
    <p:sldId id="283" r:id="rId31"/>
    <p:sldId id="284" r:id="rId32"/>
    <p:sldId id="285" r:id="rId33"/>
    <p:sldId id="286" r:id="rId34"/>
    <p:sldId id="279" r:id="rId35"/>
    <p:sldId id="280" r:id="rId36"/>
    <p:sldId id="281" r:id="rId37"/>
    <p:sldId id="293" r:id="rId38"/>
    <p:sldId id="304" r:id="rId39"/>
    <p:sldId id="294" r:id="rId40"/>
    <p:sldId id="295" r:id="rId41"/>
    <p:sldId id="296" r:id="rId42"/>
    <p:sldId id="297" r:id="rId43"/>
    <p:sldId id="298" r:id="rId44"/>
    <p:sldId id="299" r:id="rId45"/>
    <p:sldId id="302" r:id="rId46"/>
    <p:sldId id="300" r:id="rId47"/>
    <p:sldId id="301" r:id="rId48"/>
    <p:sldId id="303" r:id="rId4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Средний стиль 3 — акцент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8" autoAdjust="0"/>
    <p:restoredTop sz="94364" autoAdjust="0"/>
  </p:normalViewPr>
  <p:slideViewPr>
    <p:cSldViewPr snapToGrid="0" showGuides="1">
      <p:cViewPr>
        <p:scale>
          <a:sx n="75" d="100"/>
          <a:sy n="75" d="100"/>
        </p:scale>
        <p:origin x="1920" y="966"/>
      </p:cViewPr>
      <p:guideLst>
        <p:guide orient="horz" pos="2160"/>
        <p:guide pos="3840"/>
      </p:guideLst>
    </p:cSldViewPr>
  </p:slideViewPr>
  <p:outlineViewPr>
    <p:cViewPr>
      <p:scale>
        <a:sx n="33" d="100"/>
        <a:sy n="33" d="100"/>
      </p:scale>
      <p:origin x="0" y="-425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F399FA-E47F-47F5-B30D-F4E79194385E}" type="datetimeFigureOut">
              <a:rPr lang="ru-RU" smtClean="0"/>
              <a:t>12.01.2023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E86610-963B-482A-91F5-051DAF915D17}" type="slidenum">
              <a:rPr lang="ru-RU" smtClean="0"/>
              <a:t>‹#›</a:t>
            </a:fld>
            <a:endParaRPr lang="ru-RU"/>
          </a:p>
        </p:txBody>
      </p:sp>
    </p:spTree>
    <p:extLst>
      <p:ext uri="{BB962C8B-B14F-4D97-AF65-F5344CB8AC3E}">
        <p14:creationId xmlns:p14="http://schemas.microsoft.com/office/powerpoint/2010/main" val="3158831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AE86610-963B-482A-91F5-051DAF915D17}" type="slidenum">
              <a:rPr lang="ru-RU" smtClean="0"/>
              <a:t>7</a:t>
            </a:fld>
            <a:endParaRPr lang="ru-RU"/>
          </a:p>
        </p:txBody>
      </p:sp>
    </p:spTree>
    <p:extLst>
      <p:ext uri="{BB962C8B-B14F-4D97-AF65-F5344CB8AC3E}">
        <p14:creationId xmlns:p14="http://schemas.microsoft.com/office/powerpoint/2010/main" val="3502672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8DF2932-EF5B-41A8-BEDD-F9386D96B2E1}" type="datetimeFigureOut">
              <a:rPr lang="ru-RU" smtClean="0"/>
              <a:t>12.01.2023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ADA2A9-6B63-4505-AC98-5D7F2AF4EBC8}" type="slidenum">
              <a:rPr lang="ru-RU" smtClean="0"/>
              <a:t>‹#›</a:t>
            </a:fld>
            <a:endParaRPr lang="ru-RU"/>
          </a:p>
        </p:txBody>
      </p:sp>
    </p:spTree>
    <p:extLst>
      <p:ext uri="{BB962C8B-B14F-4D97-AF65-F5344CB8AC3E}">
        <p14:creationId xmlns:p14="http://schemas.microsoft.com/office/powerpoint/2010/main" val="2324319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8DF2932-EF5B-41A8-BEDD-F9386D96B2E1}" type="datetimeFigureOut">
              <a:rPr lang="ru-RU" smtClean="0"/>
              <a:t>12.01.2023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ADA2A9-6B63-4505-AC98-5D7F2AF4EBC8}" type="slidenum">
              <a:rPr lang="ru-RU" smtClean="0"/>
              <a:t>‹#›</a:t>
            </a:fld>
            <a:endParaRPr lang="ru-RU"/>
          </a:p>
        </p:txBody>
      </p:sp>
    </p:spTree>
    <p:extLst>
      <p:ext uri="{BB962C8B-B14F-4D97-AF65-F5344CB8AC3E}">
        <p14:creationId xmlns:p14="http://schemas.microsoft.com/office/powerpoint/2010/main" val="3596435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8DF2932-EF5B-41A8-BEDD-F9386D96B2E1}" type="datetimeFigureOut">
              <a:rPr lang="ru-RU" smtClean="0"/>
              <a:t>12.01.2023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ADA2A9-6B63-4505-AC98-5D7F2AF4EBC8}" type="slidenum">
              <a:rPr lang="ru-RU" smtClean="0"/>
              <a:t>‹#›</a:t>
            </a:fld>
            <a:endParaRPr lang="ru-RU"/>
          </a:p>
        </p:txBody>
      </p:sp>
    </p:spTree>
    <p:extLst>
      <p:ext uri="{BB962C8B-B14F-4D97-AF65-F5344CB8AC3E}">
        <p14:creationId xmlns:p14="http://schemas.microsoft.com/office/powerpoint/2010/main" val="1288485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8DF2932-EF5B-41A8-BEDD-F9386D96B2E1}" type="datetimeFigureOut">
              <a:rPr lang="ru-RU" smtClean="0"/>
              <a:t>12.01.2023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ADA2A9-6B63-4505-AC98-5D7F2AF4EBC8}" type="slidenum">
              <a:rPr lang="ru-RU" smtClean="0"/>
              <a:t>‹#›</a:t>
            </a:fld>
            <a:endParaRPr lang="ru-RU"/>
          </a:p>
        </p:txBody>
      </p:sp>
    </p:spTree>
    <p:extLst>
      <p:ext uri="{BB962C8B-B14F-4D97-AF65-F5344CB8AC3E}">
        <p14:creationId xmlns:p14="http://schemas.microsoft.com/office/powerpoint/2010/main" val="3705738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8DF2932-EF5B-41A8-BEDD-F9386D96B2E1}" type="datetimeFigureOut">
              <a:rPr lang="ru-RU" smtClean="0"/>
              <a:t>12.01.2023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ADA2A9-6B63-4505-AC98-5D7F2AF4EBC8}" type="slidenum">
              <a:rPr lang="ru-RU" smtClean="0"/>
              <a:t>‹#›</a:t>
            </a:fld>
            <a:endParaRPr lang="ru-RU"/>
          </a:p>
        </p:txBody>
      </p:sp>
    </p:spTree>
    <p:extLst>
      <p:ext uri="{BB962C8B-B14F-4D97-AF65-F5344CB8AC3E}">
        <p14:creationId xmlns:p14="http://schemas.microsoft.com/office/powerpoint/2010/main" val="2535833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8DF2932-EF5B-41A8-BEDD-F9386D96B2E1}" type="datetimeFigureOut">
              <a:rPr lang="ru-RU" smtClean="0"/>
              <a:t>12.01.2023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ADA2A9-6B63-4505-AC98-5D7F2AF4EBC8}" type="slidenum">
              <a:rPr lang="ru-RU" smtClean="0"/>
              <a:t>‹#›</a:t>
            </a:fld>
            <a:endParaRPr lang="ru-RU"/>
          </a:p>
        </p:txBody>
      </p:sp>
    </p:spTree>
    <p:extLst>
      <p:ext uri="{BB962C8B-B14F-4D97-AF65-F5344CB8AC3E}">
        <p14:creationId xmlns:p14="http://schemas.microsoft.com/office/powerpoint/2010/main" val="3620849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8DF2932-EF5B-41A8-BEDD-F9386D96B2E1}" type="datetimeFigureOut">
              <a:rPr lang="ru-RU" smtClean="0"/>
              <a:t>12.01.2023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EADA2A9-6B63-4505-AC98-5D7F2AF4EBC8}" type="slidenum">
              <a:rPr lang="ru-RU" smtClean="0"/>
              <a:t>‹#›</a:t>
            </a:fld>
            <a:endParaRPr lang="ru-RU"/>
          </a:p>
        </p:txBody>
      </p:sp>
    </p:spTree>
    <p:extLst>
      <p:ext uri="{BB962C8B-B14F-4D97-AF65-F5344CB8AC3E}">
        <p14:creationId xmlns:p14="http://schemas.microsoft.com/office/powerpoint/2010/main" val="163129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8DF2932-EF5B-41A8-BEDD-F9386D96B2E1}" type="datetimeFigureOut">
              <a:rPr lang="ru-RU" smtClean="0"/>
              <a:t>12.01.2023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EADA2A9-6B63-4505-AC98-5D7F2AF4EBC8}" type="slidenum">
              <a:rPr lang="ru-RU" smtClean="0"/>
              <a:t>‹#›</a:t>
            </a:fld>
            <a:endParaRPr lang="ru-RU"/>
          </a:p>
        </p:txBody>
      </p:sp>
    </p:spTree>
    <p:extLst>
      <p:ext uri="{BB962C8B-B14F-4D97-AF65-F5344CB8AC3E}">
        <p14:creationId xmlns:p14="http://schemas.microsoft.com/office/powerpoint/2010/main" val="1145526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8DF2932-EF5B-41A8-BEDD-F9386D96B2E1}" type="datetimeFigureOut">
              <a:rPr lang="ru-RU" smtClean="0"/>
              <a:t>12.01.2023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EADA2A9-6B63-4505-AC98-5D7F2AF4EBC8}" type="slidenum">
              <a:rPr lang="ru-RU" smtClean="0"/>
              <a:t>‹#›</a:t>
            </a:fld>
            <a:endParaRPr lang="ru-RU"/>
          </a:p>
        </p:txBody>
      </p:sp>
    </p:spTree>
    <p:extLst>
      <p:ext uri="{BB962C8B-B14F-4D97-AF65-F5344CB8AC3E}">
        <p14:creationId xmlns:p14="http://schemas.microsoft.com/office/powerpoint/2010/main" val="1579506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8DF2932-EF5B-41A8-BEDD-F9386D96B2E1}" type="datetimeFigureOut">
              <a:rPr lang="ru-RU" smtClean="0"/>
              <a:t>12.01.2023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ADA2A9-6B63-4505-AC98-5D7F2AF4EBC8}" type="slidenum">
              <a:rPr lang="ru-RU" smtClean="0"/>
              <a:t>‹#›</a:t>
            </a:fld>
            <a:endParaRPr lang="ru-RU"/>
          </a:p>
        </p:txBody>
      </p:sp>
    </p:spTree>
    <p:extLst>
      <p:ext uri="{BB962C8B-B14F-4D97-AF65-F5344CB8AC3E}">
        <p14:creationId xmlns:p14="http://schemas.microsoft.com/office/powerpoint/2010/main" val="596515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8DF2932-EF5B-41A8-BEDD-F9386D96B2E1}" type="datetimeFigureOut">
              <a:rPr lang="ru-RU" smtClean="0"/>
              <a:t>12.01.2023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ADA2A9-6B63-4505-AC98-5D7F2AF4EBC8}" type="slidenum">
              <a:rPr lang="ru-RU" smtClean="0"/>
              <a:t>‹#›</a:t>
            </a:fld>
            <a:endParaRPr lang="ru-RU"/>
          </a:p>
        </p:txBody>
      </p:sp>
    </p:spTree>
    <p:extLst>
      <p:ext uri="{BB962C8B-B14F-4D97-AF65-F5344CB8AC3E}">
        <p14:creationId xmlns:p14="http://schemas.microsoft.com/office/powerpoint/2010/main" val="1392951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DF2932-EF5B-41A8-BEDD-F9386D96B2E1}" type="datetimeFigureOut">
              <a:rPr lang="ru-RU" smtClean="0"/>
              <a:t>12.01.2023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ADA2A9-6B63-4505-AC98-5D7F2AF4EBC8}" type="slidenum">
              <a:rPr lang="ru-RU" smtClean="0"/>
              <a:t>‹#›</a:t>
            </a:fld>
            <a:endParaRPr lang="ru-RU"/>
          </a:p>
        </p:txBody>
      </p:sp>
    </p:spTree>
    <p:extLst>
      <p:ext uri="{BB962C8B-B14F-4D97-AF65-F5344CB8AC3E}">
        <p14:creationId xmlns:p14="http://schemas.microsoft.com/office/powerpoint/2010/main" val="2157717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1.w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289956"/>
            <a:ext cx="4922457" cy="5257799"/>
          </a:xfrm>
          <a:prstGeom prst="rect">
            <a:avLst/>
          </a:prstGeom>
        </p:spPr>
      </p:pic>
      <p:sp>
        <p:nvSpPr>
          <p:cNvPr id="2" name="Заголовок 1"/>
          <p:cNvSpPr>
            <a:spLocks noGrp="1"/>
          </p:cNvSpPr>
          <p:nvPr>
            <p:ph type="ctrTitle"/>
          </p:nvPr>
        </p:nvSpPr>
        <p:spPr>
          <a:xfrm>
            <a:off x="1524000" y="1122363"/>
            <a:ext cx="9144000" cy="3025688"/>
          </a:xfrm>
        </p:spPr>
        <p:txBody>
          <a:bodyPr/>
          <a:lstStyle/>
          <a:p>
            <a:r>
              <a:rPr lang="ru-RU" dirty="0" smtClean="0">
                <a:latin typeface="Times New Roman" panose="02020603050405020304" pitchFamily="18" charset="0"/>
                <a:cs typeface="Times New Roman" panose="02020603050405020304" pitchFamily="18" charset="0"/>
              </a:rPr>
              <a:t>Вопросы предупреждения кибербуллинга</a:t>
            </a:r>
            <a:endParaRPr lang="ru-RU"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524000" y="3918856"/>
            <a:ext cx="9144000" cy="1338943"/>
          </a:xfrm>
        </p:spPr>
        <p:txBody>
          <a:bodyPr/>
          <a:lstStyle/>
          <a:p>
            <a:r>
              <a:rPr lang="ru-RU" dirty="0" smtClean="0"/>
              <a:t> </a:t>
            </a:r>
            <a:endParaRPr lang="ru-RU" dirty="0"/>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7464" y="265743"/>
            <a:ext cx="3600091" cy="895454"/>
          </a:xfrm>
          <a:prstGeom prst="rect">
            <a:avLst/>
          </a:prstGeom>
        </p:spPr>
      </p:pic>
    </p:spTree>
    <p:extLst>
      <p:ext uri="{BB962C8B-B14F-4D97-AF65-F5344CB8AC3E}">
        <p14:creationId xmlns:p14="http://schemas.microsoft.com/office/powerpoint/2010/main" val="18715225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25475"/>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Особенности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381125"/>
            <a:ext cx="10515600" cy="4795838"/>
          </a:xfrm>
        </p:spPr>
        <p:txBody>
          <a:bodyPr>
            <a:normAutofit fontScale="92500" lnSpcReduction="10000"/>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Как </a:t>
            </a:r>
            <a:r>
              <a:rPr lang="ru-RU" dirty="0" smtClean="0">
                <a:latin typeface="Times New Roman" panose="02020603050405020304" pitchFamily="18" charset="0"/>
                <a:cs typeface="Times New Roman" panose="02020603050405020304" pitchFamily="18" charset="0"/>
              </a:rPr>
              <a:t>и традиционный </a:t>
            </a:r>
            <a:r>
              <a:rPr lang="ru-RU" dirty="0" err="1" smtClean="0">
                <a:latin typeface="Times New Roman" panose="02020603050405020304" pitchFamily="18" charset="0"/>
                <a:cs typeface="Times New Roman" panose="02020603050405020304" pitchFamily="18" charset="0"/>
              </a:rPr>
              <a:t>буллинг</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кибербуллинг</a:t>
            </a:r>
            <a:r>
              <a:rPr lang="ru-RU" dirty="0" smtClean="0">
                <a:latin typeface="Times New Roman" panose="02020603050405020304" pitchFamily="18" charset="0"/>
                <a:cs typeface="Times New Roman" panose="02020603050405020304" pitchFamily="18" charset="0"/>
              </a:rPr>
              <a:t> может быть прямым и косвенным. </a:t>
            </a: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Прямой </a:t>
            </a:r>
            <a:r>
              <a:rPr lang="ru-RU" dirty="0" err="1" smtClean="0">
                <a:latin typeface="Times New Roman" panose="02020603050405020304" pitchFamily="18" charset="0"/>
                <a:cs typeface="Times New Roman" panose="02020603050405020304" pitchFamily="18" charset="0"/>
              </a:rPr>
              <a:t>кибербуллинг</a:t>
            </a:r>
            <a:r>
              <a:rPr lang="ru-RU" dirty="0" smtClean="0">
                <a:latin typeface="Times New Roman" panose="02020603050405020304" pitchFamily="18" charset="0"/>
                <a:cs typeface="Times New Roman" panose="02020603050405020304" pitchFamily="18" charset="0"/>
              </a:rPr>
              <a:t> - это непосредственные атаки на ребенка через письма или сообщения. </a:t>
            </a: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При </a:t>
            </a:r>
            <a:r>
              <a:rPr lang="ru-RU" dirty="0" smtClean="0">
                <a:latin typeface="Times New Roman" panose="02020603050405020304" pitchFamily="18" charset="0"/>
                <a:cs typeface="Times New Roman" panose="02020603050405020304" pitchFamily="18" charset="0"/>
              </a:rPr>
              <a:t>косвенном в процесс травли жертвы вовлекаются другие люди, не всегда с их согласия; преследователь может взломать аккаунт жертвы и, </a:t>
            </a:r>
            <a:r>
              <a:rPr lang="ru-RU" dirty="0" err="1" smtClean="0">
                <a:latin typeface="Times New Roman" panose="02020603050405020304" pitchFamily="18" charset="0"/>
                <a:cs typeface="Times New Roman" panose="02020603050405020304" pitchFamily="18" charset="0"/>
              </a:rPr>
              <a:t>мимикрируя</a:t>
            </a:r>
            <a:r>
              <a:rPr lang="ru-RU" dirty="0" smtClean="0">
                <a:latin typeface="Times New Roman" panose="02020603050405020304" pitchFamily="18" charset="0"/>
                <a:cs typeface="Times New Roman" panose="02020603050405020304" pitchFamily="18" charset="0"/>
              </a:rPr>
              <a:t> под хозяина, рассылать с этого аккаунта сообщения знакомым жертвы, разрушая коммуникативное поле жертвы и порождая сомнение в его моральных качествах. Одна из наиболее угрожающих ситуаций - когда преследователь публикует в сети информацию, которая в действительности подвергает жертву опасности, например, от ее имени размещает объявление о поиске сексуальных партнеров.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8757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6687" y="365125"/>
            <a:ext cx="10943770" cy="577849"/>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Особенности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96687" y="1074057"/>
            <a:ext cx="10943770" cy="5102906"/>
          </a:xfrm>
        </p:spPr>
        <p:txBody>
          <a:bodyPr>
            <a:normAutofit/>
          </a:bodyPr>
          <a:lstStyle/>
          <a:p>
            <a:pPr marL="0" indent="0" algn="just">
              <a:spcBef>
                <a:spcPts val="0"/>
              </a:spcBef>
              <a:buNone/>
            </a:pPr>
            <a:endParaRPr lang="en-US" dirty="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Современное </a:t>
            </a:r>
            <a:r>
              <a:rPr lang="ru-RU" dirty="0" smtClean="0">
                <a:latin typeface="Times New Roman" panose="02020603050405020304" pitchFamily="18" charset="0"/>
                <a:cs typeface="Times New Roman" panose="02020603050405020304" pitchFamily="18" charset="0"/>
              </a:rPr>
              <a:t>пространство повседневного общения характеризуется яркой особенностью, а именно его распространением в виртуальный мир. </a:t>
            </a:r>
          </a:p>
          <a:p>
            <a:pPr marL="0" indent="360000" algn="just">
              <a:spcBef>
                <a:spcPts val="0"/>
              </a:spcBef>
              <a:buNone/>
            </a:pPr>
            <a:endParaRPr lang="en-US" dirty="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Для </a:t>
            </a:r>
            <a:r>
              <a:rPr lang="ru-RU" dirty="0" smtClean="0">
                <a:latin typeface="Times New Roman" panose="02020603050405020304" pitchFamily="18" charset="0"/>
                <a:cs typeface="Times New Roman" panose="02020603050405020304" pitchFamily="18" charset="0"/>
              </a:rPr>
              <a:t>нынешних взрослых навыки общения с помощью разнообразных интернет-платформ являются надстройкой над уже приобретенными навыками общения вживую. Современные же дети и подростки осваивают и те и другие навыки практически одновременно. В отношении подростков можно говорить о том, что процесс социализации в значительной степени перемещается в Интернет </a:t>
            </a:r>
            <a:r>
              <a:rPr lang="ru-RU" dirty="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 вместе со знакомствами, </a:t>
            </a:r>
            <a:r>
              <a:rPr lang="ru-RU" dirty="0" err="1" smtClean="0">
                <a:latin typeface="Times New Roman" panose="02020603050405020304" pitchFamily="18" charset="0"/>
                <a:cs typeface="Times New Roman" panose="02020603050405020304" pitchFamily="18" charset="0"/>
              </a:rPr>
              <a:t>референтными</a:t>
            </a:r>
            <a:r>
              <a:rPr lang="ru-RU" dirty="0" smtClean="0">
                <a:latin typeface="Times New Roman" panose="02020603050405020304" pitchFamily="18" charset="0"/>
                <a:cs typeface="Times New Roman" panose="02020603050405020304" pitchFamily="18" charset="0"/>
              </a:rPr>
              <a:t> группами, освоением различных социальных ролей и норм.</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58617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37900" y="4572000"/>
            <a:ext cx="2815470" cy="1765300"/>
          </a:xfrm>
          <a:prstGeom prst="rect">
            <a:avLst/>
          </a:prstGeom>
        </p:spPr>
      </p:pic>
      <p:sp>
        <p:nvSpPr>
          <p:cNvPr id="2" name="Заголовок 1"/>
          <p:cNvSpPr>
            <a:spLocks noGrp="1"/>
          </p:cNvSpPr>
          <p:nvPr>
            <p:ph type="title"/>
          </p:nvPr>
        </p:nvSpPr>
        <p:spPr>
          <a:xfrm>
            <a:off x="838200" y="365125"/>
            <a:ext cx="10515600" cy="868589"/>
          </a:xfrm>
        </p:spPr>
        <p:txBody>
          <a:bodyPr/>
          <a:lstStyle/>
          <a:p>
            <a:pPr algn="ctr"/>
            <a:r>
              <a:rPr lang="ru-RU" dirty="0" smtClean="0">
                <a:latin typeface="Times New Roman" panose="02020603050405020304" pitchFamily="18" charset="0"/>
                <a:cs typeface="Times New Roman" panose="02020603050405020304" pitchFamily="18" charset="0"/>
              </a:rPr>
              <a:t>Особенности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67657" y="1473200"/>
            <a:ext cx="10885713" cy="4703763"/>
          </a:xfrm>
        </p:spPr>
        <p:txBody>
          <a:bodyPr>
            <a:normAutofit/>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Анонимность</a:t>
            </a:r>
            <a:r>
              <a:rPr lang="ru-RU" dirty="0" smtClean="0">
                <a:latin typeface="Times New Roman" panose="02020603050405020304" pitchFamily="18" charset="0"/>
                <a:cs typeface="Times New Roman" panose="02020603050405020304" pitchFamily="18" charset="0"/>
              </a:rPr>
              <a:t>, допустимая в Интернете, позволяет человеку экспериментировать с разными социальными ролями и разными «Я», не боясь негативной оценки или социальных санкций, которые бы последовали при общении вживую. </a:t>
            </a:r>
            <a:r>
              <a:rPr lang="ru-RU" dirty="0">
                <a:latin typeface="Times New Roman" panose="02020603050405020304" pitchFamily="18" charset="0"/>
                <a:cs typeface="Times New Roman" panose="02020603050405020304" pitchFamily="18" charset="0"/>
              </a:rPr>
              <a:t>С</a:t>
            </a:r>
            <a:r>
              <a:rPr lang="ru-RU" dirty="0" smtClean="0">
                <a:latin typeface="Times New Roman" panose="02020603050405020304" pitchFamily="18" charset="0"/>
                <a:cs typeface="Times New Roman" panose="02020603050405020304" pitchFamily="18" charset="0"/>
              </a:rPr>
              <a:t>огласно исследованиям которым четверть подростков в Интернете притворяются, что они другого пола, возраста, этноса, политических взглядов, чем на самом деле; чуть больше половины имеют больше одного электронного адреса или </a:t>
            </a:r>
            <a:r>
              <a:rPr lang="ru-RU" dirty="0" err="1" smtClean="0">
                <a:latin typeface="Times New Roman" panose="02020603050405020304" pitchFamily="18" charset="0"/>
                <a:cs typeface="Times New Roman" panose="02020603050405020304" pitchFamily="18" charset="0"/>
              </a:rPr>
              <a:t>никнейма</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7190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839561"/>
          </a:xfrm>
        </p:spPr>
        <p:txBody>
          <a:bodyPr/>
          <a:lstStyle/>
          <a:p>
            <a:pPr algn="ctr"/>
            <a:r>
              <a:rPr lang="ru-RU" dirty="0" smtClean="0">
                <a:latin typeface="Times New Roman" panose="02020603050405020304" pitchFamily="18" charset="0"/>
                <a:cs typeface="Times New Roman" panose="02020603050405020304" pitchFamily="18" charset="0"/>
              </a:rPr>
              <a:t>Особенности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51543" y="1407886"/>
            <a:ext cx="11030857" cy="4769077"/>
          </a:xfrm>
        </p:spPr>
        <p:txBody>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Обычный </a:t>
            </a:r>
            <a:r>
              <a:rPr lang="ru-RU" dirty="0" err="1" smtClean="0">
                <a:latin typeface="Times New Roman" panose="02020603050405020304" pitchFamily="18" charset="0"/>
                <a:cs typeface="Times New Roman" panose="02020603050405020304" pitchFamily="18" charset="0"/>
              </a:rPr>
              <a:t>буллинг</a:t>
            </a:r>
            <a:r>
              <a:rPr lang="ru-RU" dirty="0" smtClean="0">
                <a:latin typeface="Times New Roman" panose="02020603050405020304" pitchFamily="18" charset="0"/>
                <a:cs typeface="Times New Roman" panose="02020603050405020304" pitchFamily="18" charset="0"/>
              </a:rPr>
              <a:t> в некотором смысле честнее и безопаснее, потому что в нем нет неопределенности, присутствующей в виртуальном пространстве. Российской особенностью является тот факт, что </a:t>
            </a:r>
            <a:r>
              <a:rPr lang="ru-RU" dirty="0" err="1" smtClean="0">
                <a:latin typeface="Times New Roman" panose="02020603050405020304" pitchFamily="18" charset="0"/>
                <a:cs typeface="Times New Roman" panose="02020603050405020304" pitchFamily="18" charset="0"/>
              </a:rPr>
              <a:t>кибертравля</a:t>
            </a:r>
            <a:r>
              <a:rPr lang="ru-RU" dirty="0" smtClean="0">
                <a:latin typeface="Times New Roman" panose="02020603050405020304" pitchFamily="18" charset="0"/>
                <a:cs typeface="Times New Roman" panose="02020603050405020304" pitchFamily="18" charset="0"/>
              </a:rPr>
              <a:t> нередко осуществляется по социальным или национальным мотивам, фактически представляя собой разновидность экстремистских действий. Известны случаи суицидов, совершенных подростками после </a:t>
            </a:r>
            <a:r>
              <a:rPr lang="ru-RU" dirty="0" err="1" smtClean="0">
                <a:latin typeface="Times New Roman" panose="02020603050405020304" pitchFamily="18" charset="0"/>
                <a:cs typeface="Times New Roman" panose="02020603050405020304" pitchFamily="18" charset="0"/>
              </a:rPr>
              <a:t>киберпреследования</a:t>
            </a:r>
            <a:r>
              <a:rPr lang="ru-RU" dirty="0" smtClean="0">
                <a:latin typeface="Times New Roman" panose="02020603050405020304" pitchFamily="18" charset="0"/>
                <a:cs typeface="Times New Roman" panose="02020603050405020304" pitchFamily="18" charset="0"/>
              </a:rPr>
              <a:t>.</a:t>
            </a:r>
          </a:p>
          <a:p>
            <a:pPr marL="0" indent="360000" algn="just">
              <a:spcBef>
                <a:spcPts val="0"/>
              </a:spcBef>
              <a:buNone/>
            </a:pPr>
            <a:endParaRPr lang="en-US" dirty="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Анонимность </a:t>
            </a:r>
            <a:r>
              <a:rPr lang="ru-RU" dirty="0">
                <a:latin typeface="Times New Roman" panose="02020603050405020304" pitchFamily="18" charset="0"/>
                <a:cs typeface="Times New Roman" panose="02020603050405020304" pitchFamily="18" charset="0"/>
              </a:rPr>
              <a:t>снижает уровень личной ответственности и превращает клеветника в элемент почти симультанной информационной среды, где легко укрыться от защитной агрессии обиженного.</a:t>
            </a:r>
          </a:p>
          <a:p>
            <a:pPr marL="0" indent="0" algn="just">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8014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63575"/>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Основы интернет-гигиены</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38629" y="1650999"/>
            <a:ext cx="10914741" cy="4525963"/>
          </a:xfrm>
        </p:spPr>
        <p:txBody>
          <a:bodyPr/>
          <a:lstStyle/>
          <a:p>
            <a:pPr marL="0" indent="0" algn="just">
              <a:buNone/>
            </a:pPr>
            <a:r>
              <a:rPr lang="ru-RU" dirty="0" smtClean="0">
                <a:latin typeface="Times New Roman" panose="02020603050405020304" pitchFamily="18" charset="0"/>
                <a:cs typeface="Times New Roman" panose="02020603050405020304" pitchFamily="18" charset="0"/>
              </a:rPr>
              <a:t>   Понимание рисков, связанных с отсутствием конфиденциальности, с нарушением личных границ и возможностью злоупотребления доступной информацией у подростков, зачастую недостаточно. Более 72% подростков имеют персональный профиль в социальных сетях. До 80% российских детей выкладывают в сеть свою фамилию, точный возраст, номер школы, и у трети опрошенных детей настройки профиля позволяют всем видеть личную информацию о пользователе; 62% детей выкладывают в общий доступ личные фотографии.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2375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96018"/>
          </a:xfrm>
        </p:spPr>
        <p:txBody>
          <a:bodyPr/>
          <a:lstStyle/>
          <a:p>
            <a:pPr algn="ctr"/>
            <a:r>
              <a:rPr lang="ru-RU" dirty="0" smtClean="0">
                <a:latin typeface="Times New Roman" panose="02020603050405020304" pitchFamily="18" charset="0"/>
                <a:cs typeface="Times New Roman" panose="02020603050405020304" pitchFamily="18" charset="0"/>
              </a:rPr>
              <a:t>Основы интернет-гигиены</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66057" y="1320800"/>
            <a:ext cx="11117943" cy="4856163"/>
          </a:xfrm>
        </p:spPr>
        <p:txBody>
          <a:bodyPr>
            <a:normAutofit/>
          </a:bodyPr>
          <a:lstStyle/>
          <a:p>
            <a:pPr marL="0" indent="0" algn="just">
              <a:buNone/>
            </a:pPr>
            <a:r>
              <a:rPr lang="ru-RU" dirty="0" smtClean="0">
                <a:latin typeface="Times New Roman" panose="02020603050405020304" pitchFamily="18" charset="0"/>
                <a:cs typeface="Times New Roman" panose="02020603050405020304" pitchFamily="18" charset="0"/>
              </a:rPr>
              <a:t>   При обсуждении гипотетического поведения при возникновении неприятной ситуации в Интернете 77% 6-9-летних детей отвечают, что обратятся за помощью к родителям, а среди 15-17-летних 54% планируют справляться с проблемой самостоятельно, при этом не указывая, как именно. Высокая пользовательская активность детей сочетается с их слабой осведомленностью об опасностях Интернет-пространства и способах их избегания или преодоления.</a:t>
            </a:r>
            <a:endParaRPr lang="ru-RU" dirty="0">
              <a:latin typeface="Times New Roman" panose="02020603050405020304" pitchFamily="18" charset="0"/>
              <a:cs typeface="Times New Roman" panose="02020603050405020304" pitchFamily="18" charset="0"/>
            </a:endParaRPr>
          </a:p>
        </p:txBody>
      </p:sp>
      <p:pic>
        <p:nvPicPr>
          <p:cNvPr id="5122" name="Picture 2" descr="https://0701.static.prezi.com/preview/v2/tgiee43iryplpeuaa3lzvak4w76jc3sachvcdoaizecfr3dnitcq_1_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47075" y="4127500"/>
            <a:ext cx="3844925" cy="2403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8863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12775"/>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Виды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08000" y="1219200"/>
            <a:ext cx="11088914" cy="5359400"/>
          </a:xfrm>
        </p:spPr>
        <p:txBody>
          <a:bodyPr>
            <a:normAutofit lnSpcReduction="10000"/>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Наиболее </a:t>
            </a:r>
            <a:r>
              <a:rPr lang="ru-RU" dirty="0" smtClean="0">
                <a:latin typeface="Times New Roman" panose="02020603050405020304" pitchFamily="18" charset="0"/>
                <a:cs typeface="Times New Roman" panose="02020603050405020304" pitchFamily="18" charset="0"/>
              </a:rPr>
              <a:t>эмоционально бурная форма кибербуллинга - это </a:t>
            </a:r>
            <a:r>
              <a:rPr lang="ru-RU" b="1" dirty="0" err="1" smtClean="0">
                <a:latin typeface="Times New Roman" panose="02020603050405020304" pitchFamily="18" charset="0"/>
                <a:cs typeface="Times New Roman" panose="02020603050405020304" pitchFamily="18" charset="0"/>
              </a:rPr>
              <a:t>флейминг</a:t>
            </a:r>
            <a:r>
              <a:rPr lang="ru-RU" b="1"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(англ. </a:t>
            </a:r>
            <a:r>
              <a:rPr lang="ru-RU" dirty="0" err="1" smtClean="0">
                <a:latin typeface="Times New Roman" panose="02020603050405020304" pitchFamily="18" charset="0"/>
                <a:cs typeface="Times New Roman" panose="02020603050405020304" pitchFamily="18" charset="0"/>
              </a:rPr>
              <a:t>flaming</a:t>
            </a:r>
            <a:r>
              <a:rPr lang="ru-RU" dirty="0" smtClean="0">
                <a:latin typeface="Times New Roman" panose="02020603050405020304" pitchFamily="18" charset="0"/>
                <a:cs typeface="Times New Roman" panose="02020603050405020304" pitchFamily="18" charset="0"/>
              </a:rPr>
              <a:t> - воспламенение), который начинается с оскорблений и перерастает в быстрый эмоциональный обмен репликами, обычно публично, реже в частной переписке. Происходит между двумя собеседниками с изначально равными позициями, однако внезапная агрессия вносит дисбаланс, усиливающийся за счет того, что участник не знает, кого его противник может привлечь на свою сторону в этом сражении. </a:t>
            </a:r>
            <a:endParaRPr lang="en-US" dirty="0" smtClean="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Посетители </a:t>
            </a:r>
            <a:r>
              <a:rPr lang="ru-RU" dirty="0" smtClean="0">
                <a:latin typeface="Times New Roman" panose="02020603050405020304" pitchFamily="18" charset="0"/>
                <a:cs typeface="Times New Roman" panose="02020603050405020304" pitchFamily="18" charset="0"/>
              </a:rPr>
              <a:t>форума, свидетели, могут присоединяться к одной из сторон и развивать грубую переписку, не до конца понимая изначальный смысл столкновения и зачастую рассматривая ситуацию как игровую, в отличие от инициаторов агрессивного диалога. Можно сравнить это с дракой «стенка на стенку», где участники не до конца понимают ни что стало поводом конфликта, ни каков критерий присоединения соратников друг к другу.</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445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418646"/>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Виды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08000" y="1193800"/>
            <a:ext cx="10958286" cy="5105400"/>
          </a:xfrm>
        </p:spPr>
        <p:txBody>
          <a:bodyPr>
            <a:normAutofit/>
          </a:bodyPr>
          <a:lstStyle/>
          <a:p>
            <a:pPr marL="0" indent="0" algn="just">
              <a:spcBef>
                <a:spcPts val="0"/>
              </a:spcBef>
              <a:buNone/>
            </a:pPr>
            <a:r>
              <a:rPr lang="ru-RU" dirty="0" smtClean="0">
                <a:latin typeface="Times New Roman" panose="02020603050405020304" pitchFamily="18" charset="0"/>
                <a:cs typeface="Times New Roman" panose="02020603050405020304" pitchFamily="18" charset="0"/>
              </a:rPr>
              <a:t>   Напоминающей </a:t>
            </a:r>
            <a:r>
              <a:rPr lang="ru-RU" dirty="0" err="1" smtClean="0">
                <a:latin typeface="Times New Roman" panose="02020603050405020304" pitchFamily="18" charset="0"/>
                <a:cs typeface="Times New Roman" panose="02020603050405020304" pitchFamily="18" charset="0"/>
              </a:rPr>
              <a:t>флейминг</a:t>
            </a:r>
            <a:r>
              <a:rPr lang="ru-RU" dirty="0" smtClean="0">
                <a:latin typeface="Times New Roman" panose="02020603050405020304" pitchFamily="18" charset="0"/>
                <a:cs typeface="Times New Roman" panose="02020603050405020304" pitchFamily="18" charset="0"/>
              </a:rPr>
              <a:t>, но однонаправленной формой буллинга является </a:t>
            </a:r>
            <a:r>
              <a:rPr lang="ru-RU" b="1" dirty="0" err="1" smtClean="0">
                <a:latin typeface="Times New Roman" panose="02020603050405020304" pitchFamily="18" charset="0"/>
                <a:cs typeface="Times New Roman" panose="02020603050405020304" pitchFamily="18" charset="0"/>
              </a:rPr>
              <a:t>харассмент</a:t>
            </a:r>
            <a:r>
              <a:rPr lang="ru-RU" dirty="0" smtClean="0">
                <a:latin typeface="Times New Roman" panose="02020603050405020304" pitchFamily="18" charset="0"/>
                <a:cs typeface="Times New Roman" panose="02020603050405020304" pitchFamily="18" charset="0"/>
              </a:rPr>
              <a:t> (англ. </a:t>
            </a:r>
            <a:r>
              <a:rPr lang="ru-RU" dirty="0" err="1" smtClean="0">
                <a:latin typeface="Times New Roman" panose="02020603050405020304" pitchFamily="18" charset="0"/>
                <a:cs typeface="Times New Roman" panose="02020603050405020304" pitchFamily="18" charset="0"/>
              </a:rPr>
              <a:t>harassment</a:t>
            </a:r>
            <a:r>
              <a:rPr lang="ru-RU" dirty="0" smtClean="0">
                <a:latin typeface="Times New Roman" panose="02020603050405020304" pitchFamily="18" charset="0"/>
                <a:cs typeface="Times New Roman" panose="02020603050405020304" pitchFamily="18" charset="0"/>
              </a:rPr>
              <a:t> - притеснение) - это адресованные конкретному человеку обычно настойчивые или повторяющиеся слова и действия, которые вызывают у него раздражение, тревогу и стресс и при этом не имеют разумной цели. Киберхарассмент обычно выражается в повторяющихся оскорбительных сообщениях жертве, от которых она чувствует себя морально уничтоженной, которым она не может ответить по причине страха или невозможности идентифицировать преследователя, а иногда к тому же вынуждена оплачивать полученные сообщения. </a:t>
            </a:r>
          </a:p>
        </p:txBody>
      </p:sp>
    </p:spTree>
    <p:extLst>
      <p:ext uri="{BB962C8B-B14F-4D97-AF65-F5344CB8AC3E}">
        <p14:creationId xmlns:p14="http://schemas.microsoft.com/office/powerpoint/2010/main" val="3013729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1013732"/>
          </a:xfrm>
        </p:spPr>
        <p:txBody>
          <a:bodyPr/>
          <a:lstStyle/>
          <a:p>
            <a:pPr algn="ctr"/>
            <a:r>
              <a:rPr lang="ru-RU" dirty="0" smtClean="0">
                <a:latin typeface="Times New Roman" panose="02020603050405020304" pitchFamily="18" charset="0"/>
                <a:cs typeface="Times New Roman" panose="02020603050405020304" pitchFamily="18" charset="0"/>
              </a:rPr>
              <a:t>Виды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378858"/>
            <a:ext cx="10515600" cy="4798105"/>
          </a:xfrm>
        </p:spPr>
        <p:txBody>
          <a:bodyPr/>
          <a:lstStyle/>
          <a:p>
            <a:pPr marL="0" indent="0" algn="just">
              <a:buNone/>
            </a:pPr>
            <a:r>
              <a:rPr lang="ru-RU" dirty="0" smtClean="0">
                <a:latin typeface="Times New Roman" panose="02020603050405020304" pitchFamily="18" charset="0"/>
                <a:cs typeface="Times New Roman" panose="02020603050405020304" pitchFamily="18" charset="0"/>
              </a:rPr>
              <a:t>   Специфическую </a:t>
            </a:r>
            <a:r>
              <a:rPr lang="ru-RU" dirty="0">
                <a:latin typeface="Times New Roman" panose="02020603050405020304" pitchFamily="18" charset="0"/>
                <a:cs typeface="Times New Roman" panose="02020603050405020304" pitchFamily="18" charset="0"/>
              </a:rPr>
              <a:t>форму </a:t>
            </a:r>
            <a:r>
              <a:rPr lang="ru-RU" dirty="0" err="1">
                <a:latin typeface="Times New Roman" panose="02020603050405020304" pitchFamily="18" charset="0"/>
                <a:cs typeface="Times New Roman" panose="02020603050405020304" pitchFamily="18" charset="0"/>
              </a:rPr>
              <a:t>харассмента</a:t>
            </a:r>
            <a:r>
              <a:rPr lang="ru-RU" dirty="0">
                <a:latin typeface="Times New Roman" panose="02020603050405020304" pitchFamily="18" charset="0"/>
                <a:cs typeface="Times New Roman" panose="02020603050405020304" pitchFamily="18" charset="0"/>
              </a:rPr>
              <a:t> осуществляют так называемые </a:t>
            </a:r>
            <a:r>
              <a:rPr lang="ru-RU" b="1" dirty="0" err="1">
                <a:latin typeface="Times New Roman" panose="02020603050405020304" pitchFamily="18" charset="0"/>
                <a:cs typeface="Times New Roman" panose="02020603050405020304" pitchFamily="18" charset="0"/>
              </a:rPr>
              <a:t>гриферы</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griefers</a:t>
            </a:r>
            <a:r>
              <a:rPr lang="ru-RU" dirty="0">
                <a:latin typeface="Times New Roman" panose="02020603050405020304" pitchFamily="18" charset="0"/>
                <a:cs typeface="Times New Roman" panose="02020603050405020304" pitchFamily="18" charset="0"/>
              </a:rPr>
              <a:t>) - игроки, целенаправленно преследующие других игроков в многопользовательских онлайн-играх. Они нацелены на разрушение удовольствия от игры у других игроков, активно используют брань, блокируют отдельные области игры и мошенничают. Это сочетание вандализма с травлей, в «материальном» мире напоминающее поведение детей, которые приходят растоптать куличики, слепленные детьми помладше в песочнице, лишая их сразу удовольствия и полученных достижений. </a:t>
            </a:r>
          </a:p>
        </p:txBody>
      </p:sp>
    </p:spTree>
    <p:extLst>
      <p:ext uri="{BB962C8B-B14F-4D97-AF65-F5344CB8AC3E}">
        <p14:creationId xmlns:p14="http://schemas.microsoft.com/office/powerpoint/2010/main" val="1643457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08932"/>
          </a:xfrm>
        </p:spPr>
        <p:txBody>
          <a:bodyPr>
            <a:normAutofit/>
          </a:bodyPr>
          <a:lstStyle/>
          <a:p>
            <a:pPr algn="ctr"/>
            <a:r>
              <a:rPr lang="ru-RU" dirty="0" smtClean="0">
                <a:latin typeface="Times New Roman" panose="02020603050405020304" pitchFamily="18" charset="0"/>
                <a:cs typeface="Times New Roman" panose="02020603050405020304" pitchFamily="18" charset="0"/>
              </a:rPr>
              <a:t>Виды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22514" y="1460499"/>
            <a:ext cx="11146972" cy="4716463"/>
          </a:xfrm>
        </p:spPr>
        <p:txBody>
          <a:bodyPr>
            <a:normAutofit/>
          </a:bodyPr>
          <a:lstStyle/>
          <a:p>
            <a:pPr marL="0" indent="0" algn="just">
              <a:buNone/>
            </a:pPr>
            <a:r>
              <a:rPr lang="ru-RU" dirty="0" smtClean="0">
                <a:latin typeface="Times New Roman" panose="02020603050405020304" pitchFamily="18" charset="0"/>
                <a:cs typeface="Times New Roman" panose="02020603050405020304" pitchFamily="18" charset="0"/>
              </a:rPr>
              <a:t>   Формой </a:t>
            </a:r>
            <a:r>
              <a:rPr lang="ru-RU" dirty="0" err="1" smtClean="0">
                <a:latin typeface="Times New Roman" panose="02020603050405020304" pitchFamily="18" charset="0"/>
                <a:cs typeface="Times New Roman" panose="02020603050405020304" pitchFamily="18" charset="0"/>
              </a:rPr>
              <a:t>харассмента</a:t>
            </a:r>
            <a:r>
              <a:rPr lang="ru-RU" dirty="0" smtClean="0">
                <a:latin typeface="Times New Roman" panose="02020603050405020304" pitchFamily="18" charset="0"/>
                <a:cs typeface="Times New Roman" panose="02020603050405020304" pitchFamily="18" charset="0"/>
              </a:rPr>
              <a:t> является </a:t>
            </a:r>
            <a:r>
              <a:rPr lang="ru-RU" b="1" dirty="0" err="1" smtClean="0">
                <a:latin typeface="Times New Roman" panose="02020603050405020304" pitchFamily="18" charset="0"/>
                <a:cs typeface="Times New Roman" panose="02020603050405020304" pitchFamily="18" charset="0"/>
              </a:rPr>
              <a:t>троллинг</a:t>
            </a:r>
            <a:r>
              <a:rPr lang="ru-RU" dirty="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a:t>
            </a:r>
            <a:r>
              <a:rPr lang="ru-RU" dirty="0" err="1" smtClean="0">
                <a:latin typeface="Times New Roman" panose="02020603050405020304" pitchFamily="18" charset="0"/>
                <a:cs typeface="Times New Roman" panose="02020603050405020304" pitchFamily="18" charset="0"/>
              </a:rPr>
              <a:t>ибертролли</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cyber</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trolls</a:t>
            </a:r>
            <a:r>
              <a:rPr lang="ru-RU" dirty="0" smtClean="0">
                <a:latin typeface="Times New Roman" panose="02020603050405020304" pitchFamily="18" charset="0"/>
                <a:cs typeface="Times New Roman" panose="02020603050405020304" pitchFamily="18" charset="0"/>
              </a:rPr>
              <a:t>) публикуют негативную, вызывающую тревогу информацию на веб-сайтах, страницах социальных сетей, даже на мемориальных страницах, посвященных умершим людям, провоцируя сильную эмоциональную реакцию. Реальных троллей обычно называют провокаторами - это те, кто используют «слабые места» других людей для того, чтобы с помощью манипуляции поддеть человека и получить удовольствие от его аффективного взрыва. Агрессор в этом случае переживает ощущение всемогущества за счет власти над жертвой, над ее эмоциональным состоянием.</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3452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21846"/>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Понятие</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24115" y="1132114"/>
            <a:ext cx="10943770" cy="5044849"/>
          </a:xfrm>
        </p:spPr>
        <p:txBody>
          <a:bodyPr/>
          <a:lstStyle/>
          <a:p>
            <a:pPr marL="0" indent="0" algn="just">
              <a:lnSpc>
                <a:spcPct val="100000"/>
              </a:lnSpc>
              <a:buNone/>
            </a:pPr>
            <a:r>
              <a:rPr lang="ru-RU" dirty="0" smtClean="0">
                <a:latin typeface="Times New Roman" panose="02020603050405020304" pitchFamily="18" charset="0"/>
                <a:cs typeface="Times New Roman" panose="02020603050405020304" pitchFamily="18" charset="0"/>
              </a:rPr>
              <a:t>   В 1993 г. норвежский психолог Дэн </a:t>
            </a:r>
            <a:r>
              <a:rPr lang="ru-RU" dirty="0" err="1" smtClean="0">
                <a:latin typeface="Times New Roman" panose="02020603050405020304" pitchFamily="18" charset="0"/>
                <a:cs typeface="Times New Roman" panose="02020603050405020304" pitchFamily="18" charset="0"/>
              </a:rPr>
              <a:t>Ольвеус</a:t>
            </a:r>
            <a:r>
              <a:rPr lang="ru-RU" dirty="0" smtClean="0">
                <a:latin typeface="Times New Roman" panose="02020603050405020304" pitchFamily="18" charset="0"/>
                <a:cs typeface="Times New Roman" panose="02020603050405020304" pitchFamily="18" charset="0"/>
              </a:rPr>
              <a:t> дал ставшее общепринятым определение травли в детской и подростковой среде: «</a:t>
            </a:r>
            <a:r>
              <a:rPr lang="ru-RU" dirty="0" err="1" smtClean="0">
                <a:latin typeface="Times New Roman" panose="02020603050405020304" pitchFamily="18" charset="0"/>
                <a:cs typeface="Times New Roman" panose="02020603050405020304" pitchFamily="18" charset="0"/>
              </a:rPr>
              <a:t>буллинг</a:t>
            </a:r>
            <a:r>
              <a:rPr lang="ru-RU" dirty="0" smtClean="0">
                <a:latin typeface="Times New Roman" panose="02020603050405020304" pitchFamily="18" charset="0"/>
                <a:cs typeface="Times New Roman" panose="02020603050405020304" pitchFamily="18" charset="0"/>
              </a:rPr>
              <a:t> (травля) - это преднамеренное систематически повторяющееся агрессивное поведение, включающее неравенство власти или силы».</a:t>
            </a:r>
            <a:endParaRPr lang="ru-RU" dirty="0">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836805003"/>
              </p:ext>
            </p:extLst>
          </p:nvPr>
        </p:nvGraphicFramePr>
        <p:xfrm>
          <a:off x="725714" y="3429000"/>
          <a:ext cx="10813142" cy="2747963"/>
        </p:xfrm>
        <a:graphic>
          <a:graphicData uri="http://schemas.openxmlformats.org/drawingml/2006/table">
            <a:tbl>
              <a:tblPr firstRow="1" bandRow="1">
                <a:tableStyleId>{7DF18680-E054-41AD-8BC1-D1AEF772440D}</a:tableStyleId>
              </a:tblPr>
              <a:tblGrid>
                <a:gridCol w="4579711">
                  <a:extLst>
                    <a:ext uri="{9D8B030D-6E8A-4147-A177-3AD203B41FA5}">
                      <a16:colId xmlns:a16="http://schemas.microsoft.com/office/drawing/2014/main" val="783506818"/>
                    </a:ext>
                  </a:extLst>
                </a:gridCol>
                <a:gridCol w="6233431">
                  <a:extLst>
                    <a:ext uri="{9D8B030D-6E8A-4147-A177-3AD203B41FA5}">
                      <a16:colId xmlns:a16="http://schemas.microsoft.com/office/drawing/2014/main" val="2835355839"/>
                    </a:ext>
                  </a:extLst>
                </a:gridCol>
              </a:tblGrid>
              <a:tr h="2747963">
                <a:tc>
                  <a:txBody>
                    <a:bodyPr/>
                    <a:lstStyle/>
                    <a:p>
                      <a:endParaRPr lang="ru-RU" b="0" dirty="0"/>
                    </a:p>
                  </a:txBody>
                  <a:tcPr anchor="ctr"/>
                </a:tc>
                <a:tc>
                  <a:txBody>
                    <a:bodyPr/>
                    <a:lstStyle/>
                    <a:p>
                      <a:pPr algn="just"/>
                      <a:r>
                        <a:rPr lang="ru-RU" b="0" dirty="0" smtClean="0"/>
                        <a:t>   </a:t>
                      </a:r>
                      <a:r>
                        <a:rPr lang="ru-RU" sz="2000" b="0" dirty="0" smtClean="0"/>
                        <a:t>Дэн </a:t>
                      </a:r>
                      <a:r>
                        <a:rPr lang="ru-RU" sz="2000" b="0" dirty="0" err="1" smtClean="0"/>
                        <a:t>Олвеус</a:t>
                      </a:r>
                      <a:r>
                        <a:rPr lang="ru-RU" sz="2000" b="0" dirty="0" smtClean="0"/>
                        <a:t> (18.04.1931 – 20.09.2020) шведско-норвежский психолог, профессор-исследователь психологии в </a:t>
                      </a:r>
                      <a:r>
                        <a:rPr lang="ru-RU" sz="2000" b="0" dirty="0" err="1" smtClean="0"/>
                        <a:t>Бергенском</a:t>
                      </a:r>
                      <a:r>
                        <a:rPr lang="ru-RU" sz="2000" b="0" dirty="0" smtClean="0"/>
                        <a:t> университете, Норвегия. </a:t>
                      </a:r>
                      <a:r>
                        <a:rPr lang="ru-RU" sz="2000" b="0" dirty="0" err="1" smtClean="0"/>
                        <a:t>Олвеус</a:t>
                      </a:r>
                      <a:r>
                        <a:rPr lang="ru-RU" sz="2000" b="0" dirty="0" smtClean="0"/>
                        <a:t> получил широкое признание как пионер в исследованиях буллинга.</a:t>
                      </a:r>
                    </a:p>
                    <a:p>
                      <a:endParaRPr lang="ru-RU" b="0" dirty="0"/>
                    </a:p>
                  </a:txBody>
                  <a:tcPr anchor="ctr"/>
                </a:tc>
                <a:extLst>
                  <a:ext uri="{0D108BD9-81ED-4DB2-BD59-A6C34878D82A}">
                    <a16:rowId xmlns:a16="http://schemas.microsoft.com/office/drawing/2014/main" val="4020074560"/>
                  </a:ext>
                </a:extLst>
              </a:tr>
            </a:tbl>
          </a:graphicData>
        </a:graphic>
      </p:graphicFrame>
      <p:pic>
        <p:nvPicPr>
          <p:cNvPr id="2050" name="Picture 2" descr="https://avatars.dzeninfra.ru/get-zen_doc/2350270/pub_6263b9aba170d44beb6423e2_6267dbbd483aad7e66c8dce7/scale_12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623583"/>
            <a:ext cx="4185019" cy="2887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4950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27075"/>
          </a:xfrm>
        </p:spPr>
        <p:txBody>
          <a:bodyPr>
            <a:normAutofit/>
          </a:bodyPr>
          <a:lstStyle/>
          <a:p>
            <a:pPr algn="ctr"/>
            <a:r>
              <a:rPr lang="ru-RU" dirty="0" smtClean="0">
                <a:latin typeface="Times New Roman" panose="02020603050405020304" pitchFamily="18" charset="0"/>
                <a:cs typeface="Times New Roman" panose="02020603050405020304" pitchFamily="18" charset="0"/>
              </a:rPr>
              <a:t>Виды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204686"/>
            <a:ext cx="10515600" cy="4972277"/>
          </a:xfrm>
        </p:spPr>
        <p:txBody>
          <a:bodyPr/>
          <a:lstStyle/>
          <a:p>
            <a:pPr marL="0" indent="0" algn="just">
              <a:spcBef>
                <a:spcPts val="0"/>
              </a:spcBef>
              <a:buNone/>
            </a:pPr>
            <a:r>
              <a:rPr lang="ru-RU" dirty="0" smtClean="0">
                <a:latin typeface="Times New Roman" panose="02020603050405020304" pitchFamily="18" charset="0"/>
                <a:cs typeface="Times New Roman" panose="02020603050405020304" pitchFamily="18" charset="0"/>
              </a:rPr>
              <a:t>   Близким по смыслу, но менее </a:t>
            </a:r>
            <a:r>
              <a:rPr lang="ru-RU" dirty="0" err="1" smtClean="0">
                <a:latin typeface="Times New Roman" panose="02020603050405020304" pitchFamily="18" charset="0"/>
                <a:cs typeface="Times New Roman" panose="02020603050405020304" pitchFamily="18" charset="0"/>
              </a:rPr>
              <a:t>манипулятивным</a:t>
            </a:r>
            <a:r>
              <a:rPr lang="ru-RU" dirty="0" smtClean="0">
                <a:latin typeface="Times New Roman" panose="02020603050405020304" pitchFamily="18" charset="0"/>
                <a:cs typeface="Times New Roman" panose="02020603050405020304" pitchFamily="18" charset="0"/>
              </a:rPr>
              <a:t> и более напрямую агрессивным является </a:t>
            </a:r>
            <a:r>
              <a:rPr lang="ru-RU" b="1" dirty="0" smtClean="0">
                <a:latin typeface="Times New Roman" panose="02020603050405020304" pitchFamily="18" charset="0"/>
                <a:cs typeface="Times New Roman" panose="02020603050405020304" pitchFamily="18" charset="0"/>
              </a:rPr>
              <a:t>киберсталкинг</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cyberstalking</a:t>
            </a:r>
            <a:r>
              <a:rPr lang="ru-RU" dirty="0" smtClean="0">
                <a:latin typeface="Times New Roman" panose="02020603050405020304" pitchFamily="18" charset="0"/>
                <a:cs typeface="Times New Roman" panose="02020603050405020304" pitchFamily="18" charset="0"/>
              </a:rPr>
              <a:t>; от англ. </a:t>
            </a:r>
            <a:r>
              <a:rPr lang="ru-RU" dirty="0" err="1" smtClean="0">
                <a:latin typeface="Times New Roman" panose="02020603050405020304" pitchFamily="18" charset="0"/>
                <a:cs typeface="Times New Roman" panose="02020603050405020304" pitchFamily="18" charset="0"/>
              </a:rPr>
              <a:t>to</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stalk</a:t>
            </a:r>
            <a:r>
              <a:rPr lang="ru-RU" dirty="0" smtClean="0">
                <a:latin typeface="Times New Roman" panose="02020603050405020304" pitchFamily="18" charset="0"/>
                <a:cs typeface="Times New Roman" panose="02020603050405020304" pitchFamily="18" charset="0"/>
              </a:rPr>
              <a:t> - преследовать, выслеживать) - использование электронных коммуникаций для преследования жертвы через повторяющиеся вызывающие тревогу и раздражение сообщения, угрозы противозаконных действий или повреждений, жертвами которых могут стать получатель сообщений или члены его семьи.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02832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94418"/>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Виды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76943" y="1282699"/>
            <a:ext cx="10947400" cy="4894263"/>
          </a:xfrm>
        </p:spPr>
        <p:txBody>
          <a:bodyPr>
            <a:normAutofit lnSpcReduction="10000"/>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Стыд</a:t>
            </a:r>
            <a:r>
              <a:rPr lang="ru-RU" dirty="0" smtClean="0">
                <a:latin typeface="Times New Roman" panose="02020603050405020304" pitchFamily="18" charset="0"/>
                <a:cs typeface="Times New Roman" panose="02020603050405020304" pitchFamily="18" charset="0"/>
              </a:rPr>
              <a:t>, тревогу или страх могут вызывать так называемые сексты. </a:t>
            </a:r>
            <a:r>
              <a:rPr lang="ru-RU" b="1" dirty="0" smtClean="0">
                <a:latin typeface="Times New Roman" panose="02020603050405020304" pitchFamily="18" charset="0"/>
                <a:cs typeface="Times New Roman" panose="02020603050405020304" pitchFamily="18" charset="0"/>
              </a:rPr>
              <a:t>Секстинг</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sexting</a:t>
            </a:r>
            <a:r>
              <a:rPr lang="ru-RU" dirty="0" smtClean="0">
                <a:latin typeface="Times New Roman" panose="02020603050405020304" pitchFamily="18" charset="0"/>
                <a:cs typeface="Times New Roman" panose="02020603050405020304" pitchFamily="18" charset="0"/>
              </a:rPr>
              <a:t>, от англ. </a:t>
            </a:r>
            <a:r>
              <a:rPr lang="ru-RU" dirty="0" err="1" smtClean="0">
                <a:latin typeface="Times New Roman" panose="02020603050405020304" pitchFamily="18" charset="0"/>
                <a:cs typeface="Times New Roman" panose="02020603050405020304" pitchFamily="18" charset="0"/>
              </a:rPr>
              <a:t>sex</a:t>
            </a:r>
            <a:r>
              <a:rPr lang="ru-RU" dirty="0" smtClean="0">
                <a:latin typeface="Times New Roman" panose="02020603050405020304" pitchFamily="18" charset="0"/>
                <a:cs typeface="Times New Roman" panose="02020603050405020304" pitchFamily="18" charset="0"/>
              </a:rPr>
              <a:t> - секс и </a:t>
            </a:r>
            <a:r>
              <a:rPr lang="ru-RU" dirty="0" err="1" smtClean="0">
                <a:latin typeface="Times New Roman" panose="02020603050405020304" pitchFamily="18" charset="0"/>
                <a:cs typeface="Times New Roman" panose="02020603050405020304" pitchFamily="18" charset="0"/>
              </a:rPr>
              <a:t>text</a:t>
            </a:r>
            <a:r>
              <a:rPr lang="ru-RU" dirty="0" smtClean="0">
                <a:latin typeface="Times New Roman" panose="02020603050405020304" pitchFamily="18" charset="0"/>
                <a:cs typeface="Times New Roman" panose="02020603050405020304" pitchFamily="18" charset="0"/>
              </a:rPr>
              <a:t> - текст) - это рассылка или публикация фото- и видеоматериалов с обнаженными и полуобнаженными людьми. Чем старше дети, тем выше вероятность их вовлечения в </a:t>
            </a:r>
            <a:r>
              <a:rPr lang="ru-RU" dirty="0" err="1" smtClean="0">
                <a:latin typeface="Times New Roman" panose="02020603050405020304" pitchFamily="18" charset="0"/>
                <a:cs typeface="Times New Roman" panose="02020603050405020304" pitchFamily="18" charset="0"/>
              </a:rPr>
              <a:t>секстинг</a:t>
            </a:r>
            <a:r>
              <a:rPr lang="ru-RU" dirty="0" smtClean="0">
                <a:latin typeface="Times New Roman" panose="02020603050405020304" pitchFamily="18" charset="0"/>
                <a:cs typeface="Times New Roman" panose="02020603050405020304" pitchFamily="18" charset="0"/>
              </a:rPr>
              <a:t>. По данным исследования, 10% молодежи 14-24 лет отправляли или публиковали изображения самих себя с сексуальным подтекстом, 15% получали такие сообщения непосредственно от кого-то другого. </a:t>
            </a:r>
            <a:endParaRPr lang="en-US" dirty="0" smtClean="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Если </a:t>
            </a:r>
            <a:r>
              <a:rPr lang="ru-RU" dirty="0" smtClean="0">
                <a:latin typeface="Times New Roman" panose="02020603050405020304" pitchFamily="18" charset="0"/>
                <a:cs typeface="Times New Roman" panose="02020603050405020304" pitchFamily="18" charset="0"/>
              </a:rPr>
              <a:t>часть людей рассылают такие сообщения в рамках гармоничных отношений внутри пары, то другие преследуют при этом цели травли и нанесения вреда, например, выкладывая в Интернет фотографии обнаженной бывшей подруги в качестве мести за болезненный разрыв отношений.</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69631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375104"/>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Виды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93486" y="1003300"/>
            <a:ext cx="11292114" cy="5499099"/>
          </a:xfrm>
        </p:spPr>
        <p:txBody>
          <a:bodyPr>
            <a:normAutofit fontScale="92500"/>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Формой </a:t>
            </a:r>
            <a:r>
              <a:rPr lang="ru-RU" dirty="0" smtClean="0">
                <a:latin typeface="Times New Roman" panose="02020603050405020304" pitchFamily="18" charset="0"/>
                <a:cs typeface="Times New Roman" panose="02020603050405020304" pitchFamily="18" charset="0"/>
              </a:rPr>
              <a:t>преследования в Интернете является распространение клеветы (</a:t>
            </a:r>
            <a:r>
              <a:rPr lang="ru-RU" dirty="0" err="1" smtClean="0">
                <a:latin typeface="Times New Roman" panose="02020603050405020304" pitchFamily="18" charset="0"/>
                <a:cs typeface="Times New Roman" panose="02020603050405020304" pitchFamily="18" charset="0"/>
              </a:rPr>
              <a:t>denigration</a:t>
            </a:r>
            <a:r>
              <a:rPr lang="ru-RU" dirty="0" smtClean="0">
                <a:latin typeface="Times New Roman" panose="02020603050405020304" pitchFamily="18" charset="0"/>
                <a:cs typeface="Times New Roman" panose="02020603050405020304" pitchFamily="18" charset="0"/>
              </a:rPr>
              <a:t>) - это публикация и рассылка унижающей и ложной информации о человеке, его искаженных изображений, в частности в </a:t>
            </a:r>
            <a:r>
              <a:rPr lang="ru-RU" dirty="0" err="1" smtClean="0">
                <a:latin typeface="Times New Roman" panose="02020603050405020304" pitchFamily="18" charset="0"/>
                <a:cs typeface="Times New Roman" panose="02020603050405020304" pitchFamily="18" charset="0"/>
              </a:rPr>
              <a:t>сексуализированном</a:t>
            </a:r>
            <a:r>
              <a:rPr lang="ru-RU" dirty="0" smtClean="0">
                <a:latin typeface="Times New Roman" panose="02020603050405020304" pitchFamily="18" charset="0"/>
                <a:cs typeface="Times New Roman" panose="02020603050405020304" pitchFamily="18" charset="0"/>
              </a:rPr>
              <a:t> и/или наносящем вред его репутации виде, и др. Одной из форм клеветы являются «онлайн </a:t>
            </a:r>
            <a:r>
              <a:rPr lang="ru-RU" dirty="0" err="1" smtClean="0">
                <a:latin typeface="Times New Roman" panose="02020603050405020304" pitchFamily="18" charset="0"/>
                <a:cs typeface="Times New Roman" panose="02020603050405020304" pitchFamily="18" charset="0"/>
              </a:rPr>
              <a:t>слэм</a:t>
            </a:r>
            <a:r>
              <a:rPr lang="ru-RU" dirty="0" smtClean="0">
                <a:latin typeface="Times New Roman" panose="02020603050405020304" pitchFamily="18" charset="0"/>
                <a:cs typeface="Times New Roman" panose="02020603050405020304" pitchFamily="18" charset="0"/>
              </a:rPr>
              <a:t>-буки» (</a:t>
            </a:r>
            <a:r>
              <a:rPr lang="ru-RU" dirty="0" err="1" smtClean="0">
                <a:latin typeface="Times New Roman" panose="02020603050405020304" pitchFamily="18" charset="0"/>
                <a:cs typeface="Times New Roman" panose="02020603050405020304" pitchFamily="18" charset="0"/>
              </a:rPr>
              <a:t>online</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slam-books</a:t>
            </a:r>
            <a:r>
              <a:rPr lang="ru-RU" dirty="0" smtClean="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0" indent="360000" algn="just">
              <a:spcBef>
                <a:spcPts val="0"/>
              </a:spcBef>
              <a:buNone/>
            </a:pPr>
            <a:r>
              <a:rPr lang="ru-RU" b="1" dirty="0" err="1" smtClean="0">
                <a:latin typeface="Times New Roman" panose="02020603050405020304" pitchFamily="18" charset="0"/>
                <a:cs typeface="Times New Roman" panose="02020603050405020304" pitchFamily="18" charset="0"/>
              </a:rPr>
              <a:t>Слэм</a:t>
            </a:r>
            <a:r>
              <a:rPr lang="ru-RU" b="1" dirty="0" smtClean="0">
                <a:latin typeface="Times New Roman" panose="02020603050405020304" pitchFamily="18" charset="0"/>
                <a:cs typeface="Times New Roman" panose="02020603050405020304" pitchFamily="18" charset="0"/>
              </a:rPr>
              <a:t>-буки</a:t>
            </a: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тетради, в которых одноклассники размещают различные рейтинги и комментарии - «кто самая красивая девушка в классе», «кто одевается хуже всех» и т.п. Соответственно, «онлайн </a:t>
            </a:r>
            <a:r>
              <a:rPr lang="ru-RU" dirty="0" err="1" smtClean="0">
                <a:latin typeface="Times New Roman" panose="02020603050405020304" pitchFamily="18" charset="0"/>
                <a:cs typeface="Times New Roman" panose="02020603050405020304" pitchFamily="18" charset="0"/>
              </a:rPr>
              <a:t>слэм</a:t>
            </a:r>
            <a:r>
              <a:rPr lang="ru-RU" dirty="0" smtClean="0">
                <a:latin typeface="Times New Roman" panose="02020603050405020304" pitchFamily="18" charset="0"/>
                <a:cs typeface="Times New Roman" panose="02020603050405020304" pitchFamily="18" charset="0"/>
              </a:rPr>
              <a:t>-буки» - это созданные для развлечения сайты, где одноклассники публикуют подобные рейтинги и комментарии, часто грубые и неприятные, например, «худшая парочка класса». Платформой для этого часто служат развлекательные сайты, ориентированные на студентов и школьников. Некоторые люди посещают их не для того, чтобы посплетничать и оставить комментарий, а просто для того, чтобы проверить, не стали ли сами очередным объектом клеветы и злобного развлечения знакомых.</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6451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65389"/>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Виды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51543" y="1132114"/>
            <a:ext cx="11176000" cy="5535386"/>
          </a:xfrm>
        </p:spPr>
        <p:txBody>
          <a:bodyPr>
            <a:normAutofit/>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Ложная </a:t>
            </a:r>
            <a:r>
              <a:rPr lang="ru-RU" dirty="0" smtClean="0">
                <a:latin typeface="Times New Roman" panose="02020603050405020304" pitchFamily="18" charset="0"/>
                <a:cs typeface="Times New Roman" panose="02020603050405020304" pitchFamily="18" charset="0"/>
              </a:rPr>
              <a:t>информация распространяется при </a:t>
            </a:r>
            <a:r>
              <a:rPr lang="ru-RU" b="1" dirty="0" smtClean="0">
                <a:latin typeface="Times New Roman" panose="02020603050405020304" pitchFamily="18" charset="0"/>
                <a:cs typeface="Times New Roman" panose="02020603050405020304" pitchFamily="18" charset="0"/>
              </a:rPr>
              <a:t>выдаче себя за другого </a:t>
            </a:r>
            <a:r>
              <a:rPr lang="ru-RU" dirty="0" smtClean="0">
                <a:latin typeface="Times New Roman" panose="02020603050405020304" pitchFamily="18" charset="0"/>
                <a:cs typeface="Times New Roman" panose="02020603050405020304" pitchFamily="18" charset="0"/>
              </a:rPr>
              <a:t>(</a:t>
            </a:r>
            <a:r>
              <a:rPr lang="ru-RU" dirty="0" err="1" smtClean="0">
                <a:latin typeface="Times New Roman" panose="02020603050405020304" pitchFamily="18" charset="0"/>
                <a:cs typeface="Times New Roman" panose="02020603050405020304" pitchFamily="18" charset="0"/>
              </a:rPr>
              <a:t>impersonation</a:t>
            </a:r>
            <a:r>
              <a:rPr lang="ru-RU" dirty="0" smtClean="0">
                <a:latin typeface="Times New Roman" panose="02020603050405020304" pitchFamily="18" charset="0"/>
                <a:cs typeface="Times New Roman" panose="02020603050405020304" pitchFamily="18" charset="0"/>
              </a:rPr>
              <a:t>). Преследователь, используя украденный пароль, с аккаунтов жертвы и как бы от ее лица рассылает негативную, жестокую или неадекватную информацию ее знакомым. Жертва испытывает сильное унижение при получении обратной связи и часто теряет друзей. Кроме того, преследователь с помощью пароля может менять персональный профиль жертвы на веб-сайте, размещать там неуместную, оскорбительную информацию, рассылать угрожающие или унижающие е-</a:t>
            </a:r>
            <a:r>
              <a:rPr lang="ru-RU" dirty="0" err="1" smtClean="0">
                <a:latin typeface="Times New Roman" panose="02020603050405020304" pitchFamily="18" charset="0"/>
                <a:cs typeface="Times New Roman" panose="02020603050405020304" pitchFamily="18" charset="0"/>
              </a:rPr>
              <a:t>mail</a:t>
            </a:r>
            <a:r>
              <a:rPr lang="ru-RU" dirty="0" smtClean="0">
                <a:latin typeface="Times New Roman" panose="02020603050405020304" pitchFamily="18" charset="0"/>
                <a:cs typeface="Times New Roman" panose="02020603050405020304" pitchFamily="18" charset="0"/>
              </a:rPr>
              <a:t> с адреса жертвы. </a:t>
            </a:r>
            <a:endParaRPr lang="en-US" dirty="0" smtClean="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В </a:t>
            </a:r>
            <a:r>
              <a:rPr lang="ru-RU" dirty="0" smtClean="0">
                <a:latin typeface="Times New Roman" panose="02020603050405020304" pitchFamily="18" charset="0"/>
                <a:cs typeface="Times New Roman" panose="02020603050405020304" pitchFamily="18" charset="0"/>
              </a:rPr>
              <a:t>крайнем случае преследователь может публиковать на форумах провоцирующие оскорбительные сообщения или комментарии, подписываясь именем жертвы и указывая ее реальные имя, адрес и телефон, тем самым ставя жертву под угрозу реального преследования и нападения.</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3735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08669"/>
            <a:ext cx="10515600" cy="317046"/>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Виды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117600"/>
            <a:ext cx="10515600" cy="5473700"/>
          </a:xfrm>
        </p:spPr>
        <p:txBody>
          <a:bodyPr>
            <a:normAutofit fontScale="92500"/>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Исключение </a:t>
            </a:r>
            <a:r>
              <a:rPr lang="ru-RU" dirty="0" smtClean="0">
                <a:latin typeface="Times New Roman" panose="02020603050405020304" pitchFamily="18" charset="0"/>
                <a:cs typeface="Times New Roman" panose="02020603050405020304" pitchFamily="18" charset="0"/>
              </a:rPr>
              <a:t>из сообщества, к которому человек ощущает свою принадлежность, может переживаться как социальная смерть. </a:t>
            </a:r>
            <a:r>
              <a:rPr lang="ru-RU" b="1" dirty="0" smtClean="0">
                <a:latin typeface="Times New Roman" panose="02020603050405020304" pitchFamily="18" charset="0"/>
                <a:cs typeface="Times New Roman" panose="02020603050405020304" pitchFamily="18" charset="0"/>
              </a:rPr>
              <a:t>Исключение/остракизм</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exclusion</a:t>
            </a:r>
            <a:r>
              <a:rPr lang="ru-RU" dirty="0" smtClean="0">
                <a:latin typeface="Times New Roman" panose="02020603050405020304" pitchFamily="18" charset="0"/>
                <a:cs typeface="Times New Roman" panose="02020603050405020304" pitchFamily="18" charset="0"/>
              </a:rPr>
              <a:t>/</a:t>
            </a:r>
            <a:r>
              <a:rPr lang="ru-RU" dirty="0" err="1" smtClean="0">
                <a:latin typeface="Times New Roman" panose="02020603050405020304" pitchFamily="18" charset="0"/>
                <a:cs typeface="Times New Roman" panose="02020603050405020304" pitchFamily="18" charset="0"/>
              </a:rPr>
              <a:t>ostracism</a:t>
            </a:r>
            <a:r>
              <a:rPr lang="ru-RU" dirty="0" smtClean="0">
                <a:latin typeface="Times New Roman" panose="02020603050405020304" pitchFamily="18" charset="0"/>
                <a:cs typeface="Times New Roman" panose="02020603050405020304" pitchFamily="18" charset="0"/>
              </a:rPr>
              <a:t>) из онлайн-сообществ может происходить в любых защищенных паролем средах или через удаление из «списка друзей» (</a:t>
            </a:r>
            <a:r>
              <a:rPr lang="ru-RU" dirty="0" err="1" smtClean="0">
                <a:latin typeface="Times New Roman" panose="02020603050405020304" pitchFamily="18" charset="0"/>
                <a:cs typeface="Times New Roman" panose="02020603050405020304" pitchFamily="18" charset="0"/>
              </a:rPr>
              <a:t>buddy</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list</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И</a:t>
            </a:r>
            <a:r>
              <a:rPr lang="ru-RU" dirty="0" smtClean="0">
                <a:latin typeface="Times New Roman" panose="02020603050405020304" pitchFamily="18" charset="0"/>
                <a:cs typeface="Times New Roman" panose="02020603050405020304" pitchFamily="18" charset="0"/>
              </a:rPr>
              <a:t>сключение из Интернет-сообщества снижает самооценку участника и способствует тому, что в следующем сообществе он начинает вести себя более конформно. Часто после исключения человек вступает в другие группы (в частности, тематически посвященные мести первому сообществу), и это позволяет частично совладать с переживаниями; множество «сообщников» придает человеку воодушевления и усиливает веру в возможность отомстить за остракизм - самостоятельно или с помощью членов новой группы. </a:t>
            </a:r>
            <a:endParaRPr lang="en-US" dirty="0" smtClean="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При </a:t>
            </a:r>
            <a:r>
              <a:rPr lang="ru-RU" dirty="0" smtClean="0">
                <a:latin typeface="Times New Roman" panose="02020603050405020304" pitchFamily="18" charset="0"/>
                <a:cs typeface="Times New Roman" panose="02020603050405020304" pitchFamily="18" charset="0"/>
              </a:rPr>
              <a:t>отсутствии прямых оснований это - аналог косвенной травли, выражающейся в изоляции и отвержении кого-то из членов группы («с ним никто не хочет сидеть», «мы с ней не дружим»).</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21886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803275"/>
          </a:xfrm>
        </p:spPr>
        <p:txBody>
          <a:bodyPr>
            <a:normAutofit/>
          </a:bodyPr>
          <a:lstStyle/>
          <a:p>
            <a:pPr algn="ctr"/>
            <a:r>
              <a:rPr lang="ru-RU" dirty="0" smtClean="0">
                <a:latin typeface="Times New Roman" panose="02020603050405020304" pitchFamily="18" charset="0"/>
                <a:cs typeface="Times New Roman" panose="02020603050405020304" pitchFamily="18" charset="0"/>
              </a:rPr>
              <a:t>Виды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409699"/>
            <a:ext cx="10515600" cy="5029201"/>
          </a:xfrm>
        </p:spPr>
        <p:txBody>
          <a:bodyPr/>
          <a:lstStyle/>
          <a:p>
            <a:pPr marL="0" indent="360000" algn="just">
              <a:buNone/>
            </a:pPr>
            <a:r>
              <a:rPr lang="ru-RU" dirty="0" smtClean="0">
                <a:latin typeface="Times New Roman" panose="02020603050405020304" pitchFamily="18" charset="0"/>
                <a:cs typeface="Times New Roman" panose="02020603050405020304" pitchFamily="18" charset="0"/>
              </a:rPr>
              <a:t>Важность </a:t>
            </a:r>
            <a:r>
              <a:rPr lang="ru-RU" dirty="0" smtClean="0">
                <a:latin typeface="Times New Roman" panose="02020603050405020304" pitchFamily="18" charset="0"/>
                <a:cs typeface="Times New Roman" panose="02020603050405020304" pitchFamily="18" charset="0"/>
              </a:rPr>
              <a:t>для человека его признания со стороны сообщества эксплуатируется также при публикации видеозаписей </a:t>
            </a:r>
            <a:r>
              <a:rPr lang="ru-RU" b="1" dirty="0" smtClean="0">
                <a:latin typeface="Times New Roman" panose="02020603050405020304" pitchFamily="18" charset="0"/>
                <a:cs typeface="Times New Roman" panose="02020603050405020304" pitchFamily="18" charset="0"/>
              </a:rPr>
              <a:t>физического насилия/хулиганского нападения</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video</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recording</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of</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assaults</a:t>
            </a:r>
            <a:r>
              <a:rPr lang="ru-RU" dirty="0" smtClean="0">
                <a:latin typeface="Times New Roman" panose="02020603050405020304" pitchFamily="18" charset="0"/>
                <a:cs typeface="Times New Roman" panose="02020603050405020304" pitchFamily="18" charset="0"/>
              </a:rPr>
              <a:t>/</a:t>
            </a:r>
            <a:r>
              <a:rPr lang="ru-RU" dirty="0" err="1" smtClean="0">
                <a:latin typeface="Times New Roman" panose="02020603050405020304" pitchFamily="18" charset="0"/>
                <a:cs typeface="Times New Roman" panose="02020603050405020304" pitchFamily="18" charset="0"/>
              </a:rPr>
              <a:t>happy</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slapping</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and</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hopping</a:t>
            </a:r>
            <a:r>
              <a:rPr lang="ru-RU" dirty="0" smtClean="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0" indent="360000" algn="just">
              <a:buNone/>
            </a:pPr>
            <a:r>
              <a:rPr lang="ru-RU" dirty="0" err="1" smtClean="0">
                <a:latin typeface="Times New Roman" panose="02020603050405020304" pitchFamily="18" charset="0"/>
                <a:cs typeface="Times New Roman" panose="02020603050405020304" pitchFamily="18" charset="0"/>
              </a:rPr>
              <a:t>Happy</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slapping</a:t>
            </a:r>
            <a:r>
              <a:rPr lang="ru-RU" dirty="0" smtClean="0">
                <a:latin typeface="Times New Roman" panose="02020603050405020304" pitchFamily="18" charset="0"/>
                <a:cs typeface="Times New Roman" panose="02020603050405020304" pitchFamily="18" charset="0"/>
              </a:rPr>
              <a:t> - хулиганское нападение на прохожего группой подростков, во время которого один из хулиганов снимает происходящее на видеокамеру мобильного телефона. Для усиления чувства унижения у жертвы преследователи выкладывают видеозапись нападения в Интернет, где тысячи зрителей могут смотреть и комментировать ее. К сожалению, загрузить видеозапись в Интернет гораздо проще, чем удалить ее оттуда.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87832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0630"/>
            <a:ext cx="10515600" cy="754742"/>
          </a:xfrm>
        </p:spPr>
        <p:txBody>
          <a:bodyPr>
            <a:normAutofit/>
          </a:bodyPr>
          <a:lstStyle/>
          <a:p>
            <a:pPr algn="ctr"/>
            <a:r>
              <a:rPr lang="ru-RU" dirty="0" smtClean="0">
                <a:latin typeface="Times New Roman" panose="02020603050405020304" pitchFamily="18" charset="0"/>
                <a:cs typeface="Times New Roman" panose="02020603050405020304" pitchFamily="18" charset="0"/>
              </a:rPr>
              <a:t>Виды преследователей</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566057" y="1168400"/>
            <a:ext cx="11146972" cy="5562600"/>
          </a:xfrm>
        </p:spPr>
        <p:txBody>
          <a:bodyPr>
            <a:normAutofit fontScale="92500" lnSpcReduction="10000"/>
          </a:bodyPr>
          <a:lstStyle/>
          <a:p>
            <a:pPr marL="0" indent="360000" algn="just">
              <a:spcBef>
                <a:spcPts val="0"/>
              </a:spcBef>
              <a:buNone/>
            </a:pP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Исследователи выделяют четыре категории детей, занимающихся </a:t>
            </a:r>
            <a:r>
              <a:rPr lang="ru-RU" dirty="0" err="1" smtClean="0">
                <a:latin typeface="Times New Roman" panose="02020603050405020304" pitchFamily="18" charset="0"/>
                <a:cs typeface="Times New Roman" panose="02020603050405020304" pitchFamily="18" charset="0"/>
              </a:rPr>
              <a:t>кибербуллингом</a:t>
            </a:r>
            <a:r>
              <a:rPr lang="ru-RU" dirty="0" smtClean="0">
                <a:latin typeface="Times New Roman" panose="02020603050405020304" pitchFamily="18" charset="0"/>
                <a:cs typeface="Times New Roman" panose="02020603050405020304" pitchFamily="18" charset="0"/>
              </a:rPr>
              <a:t>, в зависимости от мотивации к этому занятию и стиля его осуществления: </a:t>
            </a: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ангел мести» (ощущает себя правым, часто мстит за то, что сам оказался жертвой буллинга в школе); </a:t>
            </a: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жаждущий власти» (похож на традиционного преследователя со школьного двора, хочет контроля, власти и авторитета, однако может быть меньше и слабее сверстников, либо может вымещать свою злость и беспомощность, оказавшись в состоянии уязвимости, например, при разводе или болезни родителей); </a:t>
            </a: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противная девчонка» (может быть и девочкой, и мальчиком; занимается </a:t>
            </a:r>
            <a:r>
              <a:rPr lang="ru-RU" dirty="0" err="1" smtClean="0">
                <a:latin typeface="Times New Roman" panose="02020603050405020304" pitchFamily="18" charset="0"/>
                <a:cs typeface="Times New Roman" panose="02020603050405020304" pitchFamily="18" charset="0"/>
              </a:rPr>
              <a:t>кибербуллингом</a:t>
            </a:r>
            <a:r>
              <a:rPr lang="ru-RU" dirty="0" smtClean="0">
                <a:latin typeface="Times New Roman" panose="02020603050405020304" pitchFamily="18" charset="0"/>
                <a:cs typeface="Times New Roman" panose="02020603050405020304" pitchFamily="18" charset="0"/>
              </a:rPr>
              <a:t> ради развлечения, связанного с испугом и унижением других); </a:t>
            </a: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неумышленные преследователи» (включаются в </a:t>
            </a:r>
            <a:r>
              <a:rPr lang="ru-RU" dirty="0" err="1" smtClean="0">
                <a:latin typeface="Times New Roman" panose="02020603050405020304" pitchFamily="18" charset="0"/>
                <a:cs typeface="Times New Roman" panose="02020603050405020304" pitchFamily="18" charset="0"/>
              </a:rPr>
              <a:t>кибербуллинг</a:t>
            </a:r>
            <a:r>
              <a:rPr lang="ru-RU" dirty="0" smtClean="0">
                <a:latin typeface="Times New Roman" panose="02020603050405020304" pitchFamily="18" charset="0"/>
                <a:cs typeface="Times New Roman" panose="02020603050405020304" pitchFamily="18" charset="0"/>
              </a:rPr>
              <a:t> по инерции вслед за полученными негативными сообщениями о ком-то, часто в результате косвенной травли, в которую их вовлекают как свидетелей и соучастников).</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90586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08932"/>
          </a:xfrm>
        </p:spPr>
        <p:txBody>
          <a:bodyPr/>
          <a:lstStyle/>
          <a:p>
            <a:pPr algn="ctr"/>
            <a:r>
              <a:rPr lang="ru-RU" dirty="0" smtClean="0">
                <a:latin typeface="Times New Roman" panose="02020603050405020304" pitchFamily="18" charset="0"/>
                <a:cs typeface="Times New Roman" panose="02020603050405020304" pitchFamily="18" charset="0"/>
              </a:rPr>
              <a:t>Жертвы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422400"/>
            <a:ext cx="10515600" cy="4754563"/>
          </a:xfrm>
        </p:spPr>
        <p:txBody>
          <a:bodyPr/>
          <a:lstStyle/>
          <a:p>
            <a:pPr marL="0" indent="0" algn="just">
              <a:buNone/>
            </a:pPr>
            <a:r>
              <a:rPr lang="ru-RU" dirty="0" smtClean="0">
                <a:latin typeface="Times New Roman" panose="02020603050405020304" pitchFamily="18" charset="0"/>
                <a:cs typeface="Times New Roman" panose="02020603050405020304" pitchFamily="18" charset="0"/>
              </a:rPr>
              <a:t>   На сегодняшний день исследователи полагают, что жертвами кибербуллинга зачастую становятся примерно те же дети, которых преследуют вживую: по разным причинам более уязвимые и менее уверенные в себе, часто имеющие какие-то отличия во внешнем виде, происхождении, поведении, состоянии здоровья по сравнению со сверстниками.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1491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4115" y="449942"/>
            <a:ext cx="10900228" cy="917667"/>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Психологическая специфика кибербуллинга</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155700"/>
            <a:ext cx="10515600" cy="5308600"/>
          </a:xfrm>
        </p:spPr>
        <p:txBody>
          <a:bodyPr>
            <a:normAutofit fontScale="92500" lnSpcReduction="10000"/>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Подобно </a:t>
            </a:r>
            <a:r>
              <a:rPr lang="ru-RU" dirty="0" smtClean="0">
                <a:latin typeface="Times New Roman" panose="02020603050405020304" pitchFamily="18" charset="0"/>
                <a:cs typeface="Times New Roman" panose="02020603050405020304" pitchFamily="18" charset="0"/>
              </a:rPr>
              <a:t>традиционной травле, </a:t>
            </a:r>
            <a:r>
              <a:rPr lang="ru-RU" dirty="0" err="1" smtClean="0">
                <a:latin typeface="Times New Roman" panose="02020603050405020304" pitchFamily="18" charset="0"/>
                <a:cs typeface="Times New Roman" panose="02020603050405020304" pitchFamily="18" charset="0"/>
              </a:rPr>
              <a:t>кибербуллинг</a:t>
            </a:r>
            <a:r>
              <a:rPr lang="ru-RU" dirty="0" smtClean="0">
                <a:latin typeface="Times New Roman" panose="02020603050405020304" pitchFamily="18" charset="0"/>
                <a:cs typeface="Times New Roman" panose="02020603050405020304" pitchFamily="18" charset="0"/>
              </a:rPr>
              <a:t> предполагает</a:t>
            </a:r>
          </a:p>
          <a:p>
            <a:pPr marL="0" indent="0" algn="just">
              <a:spcBef>
                <a:spcPts val="0"/>
              </a:spcBef>
              <a:buNone/>
            </a:pPr>
            <a:endParaRPr lang="ru-RU" dirty="0" smtClean="0">
              <a:latin typeface="Times New Roman" panose="02020603050405020304" pitchFamily="18" charset="0"/>
              <a:cs typeface="Times New Roman" panose="02020603050405020304" pitchFamily="18" charset="0"/>
            </a:endParaRPr>
          </a:p>
          <a:p>
            <a:pPr marL="0" indent="0" algn="just">
              <a:spcBef>
                <a:spcPts val="0"/>
              </a:spcBef>
              <a:buNone/>
            </a:pPr>
            <a:endParaRPr lang="ru-RU" dirty="0" smtClean="0">
              <a:latin typeface="Times New Roman" panose="02020603050405020304" pitchFamily="18" charset="0"/>
              <a:cs typeface="Times New Roman" panose="02020603050405020304" pitchFamily="18" charset="0"/>
            </a:endParaRPr>
          </a:p>
          <a:p>
            <a:pPr marL="0" indent="0" algn="just">
              <a:spcBef>
                <a:spcPts val="0"/>
              </a:spcBef>
              <a:buNone/>
            </a:pPr>
            <a:endParaRPr lang="ru-RU" dirty="0" smtClean="0">
              <a:latin typeface="Times New Roman" panose="02020603050405020304" pitchFamily="18" charset="0"/>
              <a:cs typeface="Times New Roman" panose="02020603050405020304" pitchFamily="18" charset="0"/>
            </a:endParaRPr>
          </a:p>
          <a:p>
            <a:pPr marL="0" indent="0" algn="just">
              <a:spcBef>
                <a:spcPts val="0"/>
              </a:spcBef>
              <a:buNone/>
            </a:pPr>
            <a:endParaRPr lang="ru-RU" dirty="0">
              <a:latin typeface="Times New Roman" panose="02020603050405020304" pitchFamily="18" charset="0"/>
              <a:cs typeface="Times New Roman" panose="02020603050405020304" pitchFamily="18" charset="0"/>
            </a:endParaRPr>
          </a:p>
          <a:p>
            <a:pPr marL="0" indent="0" algn="just">
              <a:spcBef>
                <a:spcPts val="0"/>
              </a:spcBef>
              <a:buNone/>
            </a:pPr>
            <a:r>
              <a:rPr lang="ru-RU" dirty="0" smtClean="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Однако </a:t>
            </a:r>
            <a:r>
              <a:rPr lang="ru-RU" dirty="0" smtClean="0">
                <a:latin typeface="Times New Roman" panose="02020603050405020304" pitchFamily="18" charset="0"/>
                <a:cs typeface="Times New Roman" panose="02020603050405020304" pitchFamily="18" charset="0"/>
              </a:rPr>
              <a:t>власть в киберпространстве имеет и особенности: преследователь анонимен, может скрываться за ложными идентичностями и обращаться к огромной аудитории, внимающей слухам и клевете; вдобавок жертва притеснения доступна через электронные приспособления всегда и везде. И если в обычной травле преследователя могут остановить не столько моральные аргументы, сколько возможные затраты, то </a:t>
            </a:r>
            <a:r>
              <a:rPr lang="ru-RU" dirty="0" err="1" smtClean="0">
                <a:latin typeface="Times New Roman" panose="02020603050405020304" pitchFamily="18" charset="0"/>
                <a:cs typeface="Times New Roman" panose="02020603050405020304" pitchFamily="18" charset="0"/>
              </a:rPr>
              <a:t>кибербуллинг</a:t>
            </a:r>
            <a:r>
              <a:rPr lang="ru-RU" dirty="0" smtClean="0">
                <a:latin typeface="Times New Roman" panose="02020603050405020304" pitchFamily="18" charset="0"/>
                <a:cs typeface="Times New Roman" panose="02020603050405020304" pitchFamily="18" charset="0"/>
              </a:rPr>
              <a:t> практически не требует ни прерывать основную деятельность, ни отвлекаться от нее, т.е. это очень комфортный способ повышения уровня адреналина.</a:t>
            </a:r>
            <a:endParaRPr lang="ru-RU" dirty="0">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704252262"/>
              </p:ext>
            </p:extLst>
          </p:nvPr>
        </p:nvGraphicFramePr>
        <p:xfrm>
          <a:off x="909851" y="1775605"/>
          <a:ext cx="10372298" cy="1134437"/>
        </p:xfrm>
        <a:graphic>
          <a:graphicData uri="http://schemas.openxmlformats.org/drawingml/2006/table">
            <a:tbl>
              <a:tblPr firstRow="1" bandRow="1">
                <a:tableStyleId>{7DF18680-E054-41AD-8BC1-D1AEF772440D}</a:tableStyleId>
              </a:tblPr>
              <a:tblGrid>
                <a:gridCol w="2279175">
                  <a:extLst>
                    <a:ext uri="{9D8B030D-6E8A-4147-A177-3AD203B41FA5}">
                      <a16:colId xmlns:a16="http://schemas.microsoft.com/office/drawing/2014/main" val="920277013"/>
                    </a:ext>
                  </a:extLst>
                </a:gridCol>
                <a:gridCol w="1310185">
                  <a:extLst>
                    <a:ext uri="{9D8B030D-6E8A-4147-A177-3AD203B41FA5}">
                      <a16:colId xmlns:a16="http://schemas.microsoft.com/office/drawing/2014/main" val="2341451367"/>
                    </a:ext>
                  </a:extLst>
                </a:gridCol>
                <a:gridCol w="2524836">
                  <a:extLst>
                    <a:ext uri="{9D8B030D-6E8A-4147-A177-3AD203B41FA5}">
                      <a16:colId xmlns:a16="http://schemas.microsoft.com/office/drawing/2014/main" val="2295479153"/>
                    </a:ext>
                  </a:extLst>
                </a:gridCol>
                <a:gridCol w="1351128">
                  <a:extLst>
                    <a:ext uri="{9D8B030D-6E8A-4147-A177-3AD203B41FA5}">
                      <a16:colId xmlns:a16="http://schemas.microsoft.com/office/drawing/2014/main" val="122134090"/>
                    </a:ext>
                  </a:extLst>
                </a:gridCol>
                <a:gridCol w="2906974">
                  <a:extLst>
                    <a:ext uri="{9D8B030D-6E8A-4147-A177-3AD203B41FA5}">
                      <a16:colId xmlns:a16="http://schemas.microsoft.com/office/drawing/2014/main" val="1015573032"/>
                    </a:ext>
                  </a:extLst>
                </a:gridCol>
              </a:tblGrid>
              <a:tr h="1134437">
                <a:tc>
                  <a:txBody>
                    <a:bodyPr/>
                    <a:lstStyle/>
                    <a:p>
                      <a:pPr algn="ctr"/>
                      <a:r>
                        <a:rPr lang="ru-RU" dirty="0" smtClean="0"/>
                        <a:t>систематичность</a:t>
                      </a:r>
                      <a:endParaRPr lang="ru-RU" b="1" dirty="0">
                        <a:solidFill>
                          <a:schemeClr val="tx1"/>
                        </a:solidFill>
                      </a:endParaRPr>
                    </a:p>
                  </a:txBody>
                  <a:tcPr anchor="ctr"/>
                </a:tc>
                <a:tc>
                  <a:txBody>
                    <a:bodyPr/>
                    <a:lstStyle/>
                    <a:p>
                      <a:pPr algn="ctr"/>
                      <a:endParaRPr lang="ru-RU" b="1" dirty="0">
                        <a:solidFill>
                          <a:schemeClr val="tx1"/>
                        </a:solidFill>
                      </a:endParaRPr>
                    </a:p>
                  </a:txBody>
                  <a:tcPr anchor="ctr"/>
                </a:tc>
                <a:tc>
                  <a:txBody>
                    <a:bodyPr/>
                    <a:lstStyle/>
                    <a:p>
                      <a:pPr algn="ctr"/>
                      <a:r>
                        <a:rPr lang="ru-RU" dirty="0" smtClean="0"/>
                        <a:t>агрессивность</a:t>
                      </a:r>
                      <a:endParaRPr lang="ru-RU" b="1" dirty="0">
                        <a:solidFill>
                          <a:schemeClr val="tx1"/>
                        </a:solidFill>
                      </a:endParaRPr>
                    </a:p>
                  </a:txBody>
                  <a:tcPr anchor="ctr"/>
                </a:tc>
                <a:tc>
                  <a:txBody>
                    <a:bodyPr/>
                    <a:lstStyle/>
                    <a:p>
                      <a:pPr algn="ctr"/>
                      <a:endParaRPr lang="ru-RU" b="1" dirty="0">
                        <a:solidFill>
                          <a:schemeClr val="tx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неравенство в силе/власти преследователя и жертвы.</a:t>
                      </a:r>
                      <a:endParaRPr lang="ru-RU" b="1" dirty="0" smtClean="0">
                        <a:solidFill>
                          <a:schemeClr val="tx1"/>
                        </a:solidFill>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257645938"/>
                  </a:ext>
                </a:extLst>
              </a:tr>
            </a:tbl>
          </a:graphicData>
        </a:graphic>
      </p:graphicFrame>
      <p:sp>
        <p:nvSpPr>
          <p:cNvPr id="7" name="Стрелка вправо 6"/>
          <p:cNvSpPr/>
          <p:nvPr/>
        </p:nvSpPr>
        <p:spPr>
          <a:xfrm>
            <a:off x="3362322" y="2124167"/>
            <a:ext cx="978408" cy="484632"/>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ru-RU">
              <a:ln w="0"/>
              <a:solidFill>
                <a:schemeClr val="tx1"/>
              </a:solidFill>
              <a:effectLst>
                <a:outerShdw blurRad="38100" dist="19050" dir="2700000" algn="tl" rotWithShape="0">
                  <a:schemeClr val="dk1">
                    <a:alpha val="40000"/>
                  </a:schemeClr>
                </a:outerShdw>
              </a:effectLst>
            </a:endParaRPr>
          </a:p>
        </p:txBody>
      </p:sp>
      <p:sp>
        <p:nvSpPr>
          <p:cNvPr id="8" name="Стрелка вправо 7"/>
          <p:cNvSpPr/>
          <p:nvPr/>
        </p:nvSpPr>
        <p:spPr>
          <a:xfrm>
            <a:off x="7213542" y="2124167"/>
            <a:ext cx="978408" cy="484632"/>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ru-RU">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77469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897617"/>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Психологическая специфика кибербуллинга</a:t>
            </a:r>
          </a:p>
        </p:txBody>
      </p:sp>
      <p:sp>
        <p:nvSpPr>
          <p:cNvPr id="3" name="Объект 2"/>
          <p:cNvSpPr>
            <a:spLocks noGrp="1"/>
          </p:cNvSpPr>
          <p:nvPr>
            <p:ph idx="1"/>
          </p:nvPr>
        </p:nvSpPr>
        <p:spPr>
          <a:xfrm>
            <a:off x="838200" y="1523999"/>
            <a:ext cx="10515600" cy="4652963"/>
          </a:xfrm>
        </p:spPr>
        <p:txBody>
          <a:bodyPr/>
          <a:lstStyle/>
          <a:p>
            <a:pPr marL="0" indent="0" algn="just">
              <a:spcBef>
                <a:spcPts val="0"/>
              </a:spcBef>
              <a:buNone/>
            </a:pPr>
            <a:r>
              <a:rPr lang="ru-RU" dirty="0" smtClean="0">
                <a:latin typeface="Times New Roman" panose="02020603050405020304" pitchFamily="18" charset="0"/>
                <a:cs typeface="Times New Roman" panose="02020603050405020304" pitchFamily="18" charset="0"/>
              </a:rPr>
              <a:t>   По данным исследования Российской Ассоциации Электронных коммуникаций (РАЭК), подростки предпочитают вести себя агрессивно чаще онлайн, чем офлайн, поскольку в онлайн-пространстве их привлекает безнаказанность (46 %), анонимность (33 %), простота и скорость (39 %).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90382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5714" y="365126"/>
            <a:ext cx="10755086" cy="505732"/>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Распространенность буллинга</a:t>
            </a:r>
          </a:p>
        </p:txBody>
      </p:sp>
      <p:sp>
        <p:nvSpPr>
          <p:cNvPr id="3" name="Объект 2"/>
          <p:cNvSpPr>
            <a:spLocks noGrp="1"/>
          </p:cNvSpPr>
          <p:nvPr>
            <p:ph idx="1"/>
          </p:nvPr>
        </p:nvSpPr>
        <p:spPr>
          <a:xfrm>
            <a:off x="725714" y="1117600"/>
            <a:ext cx="10856686" cy="5059363"/>
          </a:xfrm>
        </p:spPr>
        <p:txBody>
          <a:bodyPr>
            <a:normAutofit fontScale="85000" lnSpcReduction="10000"/>
          </a:bodyPr>
          <a:lstStyle/>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Исследования</a:t>
            </a:r>
            <a:r>
              <a:rPr lang="ru-RU" dirty="0">
                <a:latin typeface="Times New Roman" panose="02020603050405020304" pitchFamily="18" charset="0"/>
                <a:cs typeface="Times New Roman" panose="02020603050405020304" pitchFamily="18" charset="0"/>
              </a:rPr>
              <a:t>, проведенные Д. </a:t>
            </a:r>
            <a:r>
              <a:rPr lang="ru-RU" dirty="0" err="1">
                <a:latin typeface="Times New Roman" panose="02020603050405020304" pitchFamily="18" charset="0"/>
                <a:cs typeface="Times New Roman" panose="02020603050405020304" pitchFamily="18" charset="0"/>
              </a:rPr>
              <a:t>Олвеусом</a:t>
            </a:r>
            <a:r>
              <a:rPr lang="ru-RU" dirty="0">
                <a:latin typeface="Times New Roman" panose="02020603050405020304" pitchFamily="18" charset="0"/>
                <a:cs typeface="Times New Roman" panose="02020603050405020304" pitchFamily="18" charset="0"/>
              </a:rPr>
              <a:t> в Норвегии и Швеции, показало, что 15% детей регулярно сталкиваются с ситуацией травли: 9% являются жертвами, 7% - преследователями, 2% осваивают обе роли. По данным исследования </a:t>
            </a:r>
            <a:r>
              <a:rPr lang="ru-RU" dirty="0" smtClean="0">
                <a:latin typeface="Times New Roman" panose="02020603050405020304" pitchFamily="18" charset="0"/>
                <a:cs typeface="Times New Roman" panose="02020603050405020304" pitchFamily="18" charset="0"/>
              </a:rPr>
              <a:t>в </a:t>
            </a:r>
            <a:r>
              <a:rPr lang="ru-RU" dirty="0">
                <a:latin typeface="Times New Roman" panose="02020603050405020304" pitchFamily="18" charset="0"/>
                <a:cs typeface="Times New Roman" panose="02020603050405020304" pitchFamily="18" charset="0"/>
              </a:rPr>
              <a:t>США 32% учеников переживали опыт школьной </a:t>
            </a:r>
            <a:r>
              <a:rPr lang="ru-RU" dirty="0" smtClean="0">
                <a:latin typeface="Times New Roman" panose="02020603050405020304" pitchFamily="18" charset="0"/>
                <a:cs typeface="Times New Roman" panose="02020603050405020304" pitchFamily="18" charset="0"/>
              </a:rPr>
              <a:t>травли.</a:t>
            </a:r>
          </a:p>
          <a:p>
            <a:pPr marL="0" indent="360000" algn="just">
              <a:lnSpc>
                <a:spcPct val="120000"/>
              </a:lnSpc>
              <a:spcBef>
                <a:spcPts val="0"/>
              </a:spcBef>
              <a:buNone/>
            </a:pPr>
            <a:r>
              <a:rPr lang="ru-RU" i="1" dirty="0" err="1" smtClean="0">
                <a:latin typeface="Times New Roman" panose="02020603050405020304" pitchFamily="18" charset="0"/>
                <a:cs typeface="Times New Roman" panose="02020603050405020304" pitchFamily="18" charset="0"/>
              </a:rPr>
              <a:t>Бочавер</a:t>
            </a:r>
            <a:r>
              <a:rPr lang="ru-RU" i="1" dirty="0" smtClean="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А.А., </a:t>
            </a:r>
            <a:r>
              <a:rPr lang="ru-RU" i="1" dirty="0" err="1">
                <a:latin typeface="Times New Roman" panose="02020603050405020304" pitchFamily="18" charset="0"/>
                <a:cs typeface="Times New Roman" panose="02020603050405020304" pitchFamily="18" charset="0"/>
              </a:rPr>
              <a:t>Хломов</a:t>
            </a:r>
            <a:r>
              <a:rPr lang="ru-RU" i="1" dirty="0">
                <a:latin typeface="Times New Roman" panose="02020603050405020304" pitchFamily="18" charset="0"/>
                <a:cs typeface="Times New Roman" panose="02020603050405020304" pitchFamily="18" charset="0"/>
              </a:rPr>
              <a:t> К.Д. ﻿Буллинг как </a:t>
            </a:r>
            <a:r>
              <a:rPr lang="ru-RU" i="1" dirty="0" smtClean="0">
                <a:latin typeface="Times New Roman" panose="02020603050405020304" pitchFamily="18" charset="0"/>
                <a:cs typeface="Times New Roman" panose="02020603050405020304" pitchFamily="18" charset="0"/>
              </a:rPr>
              <a:t>объект </a:t>
            </a:r>
            <a:r>
              <a:rPr lang="ru-RU" i="1" dirty="0">
                <a:latin typeface="Times New Roman" panose="02020603050405020304" pitchFamily="18" charset="0"/>
                <a:cs typeface="Times New Roman" panose="02020603050405020304" pitchFamily="18" charset="0"/>
              </a:rPr>
              <a:t>исследований и культурный феномен. // Психология. Журнал Высшей школы экономики, 2013. Т. 10. №3. </a:t>
            </a:r>
            <a:endParaRPr lang="ru-RU" i="1" dirty="0" smtClean="0">
              <a:latin typeface="Times New Roman" panose="02020603050405020304" pitchFamily="18" charset="0"/>
              <a:cs typeface="Times New Roman" panose="02020603050405020304" pitchFamily="18" charset="0"/>
            </a:endParaRPr>
          </a:p>
          <a:p>
            <a:pPr marL="0" indent="360000" algn="just">
              <a:lnSpc>
                <a:spcPct val="120000"/>
              </a:lnSpc>
              <a:spcBef>
                <a:spcPts val="0"/>
              </a:spcBef>
              <a:buNone/>
            </a:pPr>
            <a:endParaRPr lang="ru-RU" dirty="0" smtClean="0">
              <a:latin typeface="Times New Roman" panose="02020603050405020304" pitchFamily="18" charset="0"/>
              <a:cs typeface="Times New Roman" panose="02020603050405020304" pitchFamily="18" charset="0"/>
            </a:endParaRPr>
          </a:p>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Распространенность </a:t>
            </a:r>
            <a:r>
              <a:rPr lang="ru-RU" dirty="0">
                <a:latin typeface="Times New Roman" panose="02020603050405020304" pitchFamily="18" charset="0"/>
                <a:cs typeface="Times New Roman" panose="02020603050405020304" pitchFamily="18" charset="0"/>
              </a:rPr>
              <a:t>буллинга в РФ растет. Согласно результатам PISA, в России число детей, которые становятся жертвами школьной травли, </a:t>
            </a:r>
            <a:r>
              <a:rPr lang="ru-RU" dirty="0" smtClean="0">
                <a:latin typeface="Times New Roman" panose="02020603050405020304" pitchFamily="18" charset="0"/>
                <a:cs typeface="Times New Roman" panose="02020603050405020304" pitchFamily="18" charset="0"/>
              </a:rPr>
              <a:t>составило </a:t>
            </a:r>
            <a:r>
              <a:rPr lang="ru-RU" dirty="0">
                <a:latin typeface="Times New Roman" panose="02020603050405020304" pitchFamily="18" charset="0"/>
                <a:cs typeface="Times New Roman" panose="02020603050405020304" pitchFamily="18" charset="0"/>
              </a:rPr>
              <a:t>37% всех учеников</a:t>
            </a:r>
            <a:r>
              <a:rPr lang="ru-RU" dirty="0" smtClean="0">
                <a:latin typeface="Times New Roman" panose="02020603050405020304" pitchFamily="18" charset="0"/>
                <a:cs typeface="Times New Roman" panose="02020603050405020304" pitchFamily="18" charset="0"/>
              </a:rPr>
              <a:t>.</a:t>
            </a:r>
          </a:p>
          <a:p>
            <a:pPr marL="0" indent="360000" algn="just">
              <a:lnSpc>
                <a:spcPct val="120000"/>
              </a:lnSpc>
              <a:spcBef>
                <a:spcPts val="0"/>
              </a:spcBef>
              <a:buNone/>
            </a:pPr>
            <a:r>
              <a:rPr lang="ru-RU" i="1" dirty="0" smtClean="0">
                <a:latin typeface="Times New Roman" panose="02020603050405020304" pitchFamily="18" charset="0"/>
                <a:cs typeface="Times New Roman" panose="02020603050405020304" pitchFamily="18" charset="0"/>
              </a:rPr>
              <a:t>Новикова </a:t>
            </a:r>
            <a:r>
              <a:rPr lang="ru-RU" i="1" dirty="0" smtClean="0">
                <a:latin typeface="Times New Roman" panose="02020603050405020304" pitchFamily="18" charset="0"/>
                <a:cs typeface="Times New Roman" panose="02020603050405020304" pitchFamily="18" charset="0"/>
              </a:rPr>
              <a:t>М.А., </a:t>
            </a:r>
            <a:r>
              <a:rPr lang="ru-RU" i="1" dirty="0" err="1">
                <a:latin typeface="Times New Roman" panose="02020603050405020304" pitchFamily="18" charset="0"/>
                <a:cs typeface="Times New Roman" panose="02020603050405020304" pitchFamily="18" charset="0"/>
              </a:rPr>
              <a:t>Реан</a:t>
            </a:r>
            <a:r>
              <a:rPr lang="ru-RU" i="1" dirty="0">
                <a:latin typeface="Times New Roman" panose="02020603050405020304" pitchFamily="18" charset="0"/>
                <a:cs typeface="Times New Roman" panose="02020603050405020304" pitchFamily="18" charset="0"/>
              </a:rPr>
              <a:t> </a:t>
            </a:r>
            <a:r>
              <a:rPr lang="ru-RU" i="1" dirty="0" smtClean="0">
                <a:latin typeface="Times New Roman" panose="02020603050405020304" pitchFamily="18" charset="0"/>
                <a:cs typeface="Times New Roman" panose="02020603050405020304" pitchFamily="18" charset="0"/>
              </a:rPr>
              <a:t>А.А., </a:t>
            </a:r>
            <a:r>
              <a:rPr lang="ru-RU" i="1" dirty="0">
                <a:latin typeface="Times New Roman" panose="02020603050405020304" pitchFamily="18" charset="0"/>
                <a:cs typeface="Times New Roman" panose="02020603050405020304" pitchFamily="18" charset="0"/>
              </a:rPr>
              <a:t>Коновалов </a:t>
            </a:r>
            <a:r>
              <a:rPr lang="ru-RU" i="1" dirty="0" smtClean="0">
                <a:latin typeface="Times New Roman" panose="02020603050405020304" pitchFamily="18" charset="0"/>
                <a:cs typeface="Times New Roman" panose="02020603050405020304" pitchFamily="18" charset="0"/>
              </a:rPr>
              <a:t>И.А. Буллинг в российских школах // </a:t>
            </a:r>
            <a:r>
              <a:rPr lang="ru-RU" i="1" dirty="0">
                <a:latin typeface="Times New Roman" panose="02020603050405020304" pitchFamily="18" charset="0"/>
                <a:cs typeface="Times New Roman" panose="02020603050405020304" pitchFamily="18" charset="0"/>
              </a:rPr>
              <a:t>Вопросы образования. 2021. №</a:t>
            </a:r>
            <a:r>
              <a:rPr lang="ru-RU" i="1" dirty="0" smtClean="0">
                <a:latin typeface="Times New Roman" panose="02020603050405020304" pitchFamily="18" charset="0"/>
                <a:cs typeface="Times New Roman" panose="02020603050405020304" pitchFamily="18" charset="0"/>
              </a:rPr>
              <a:t>3.</a:t>
            </a:r>
            <a:endParaRPr lang="ru-RU"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79375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pic>
        <p:nvPicPr>
          <p:cNvPr id="4" name="Объект 3"/>
          <p:cNvPicPr>
            <a:picLocks noGrp="1" noChangeAspect="1"/>
          </p:cNvPicPr>
          <p:nvPr>
            <p:ph idx="1"/>
          </p:nvPr>
        </p:nvPicPr>
        <p:blipFill rotWithShape="1">
          <a:blip r:embed="rId2"/>
          <a:srcRect b="11695"/>
          <a:stretch/>
        </p:blipFill>
        <p:spPr>
          <a:xfrm>
            <a:off x="1763529" y="1690688"/>
            <a:ext cx="8664942" cy="4083294"/>
          </a:xfrm>
          <a:prstGeom prst="rect">
            <a:avLst/>
          </a:prstGeom>
        </p:spPr>
      </p:pic>
      <p:sp>
        <p:nvSpPr>
          <p:cNvPr id="7" name="Заголовок 1"/>
          <p:cNvSpPr txBox="1">
            <a:spLocks/>
          </p:cNvSpPr>
          <p:nvPr/>
        </p:nvSpPr>
        <p:spPr>
          <a:xfrm>
            <a:off x="838200" y="365125"/>
            <a:ext cx="10515600" cy="897617"/>
          </a:xfrm>
          <a:prstGeom prst="rect">
            <a:avLst/>
          </a:prstGeom>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dirty="0" smtClean="0">
                <a:latin typeface="Times New Roman" panose="02020603050405020304" pitchFamily="18" charset="0"/>
                <a:cs typeface="Times New Roman" panose="02020603050405020304" pitchFamily="18" charset="0"/>
              </a:rPr>
              <a:t>Предпочтение онлайн-агрессии </a:t>
            </a:r>
            <a:r>
              <a:rPr lang="ru-RU" dirty="0" err="1" smtClean="0">
                <a:latin typeface="Times New Roman" panose="02020603050405020304" pitchFamily="18" charset="0"/>
                <a:cs typeface="Times New Roman" panose="02020603050405020304" pitchFamily="18" charset="0"/>
              </a:rPr>
              <a:t>оффлайн</a:t>
            </a:r>
            <a:r>
              <a:rPr lang="ru-RU" dirty="0" smtClean="0">
                <a:latin typeface="Times New Roman" panose="02020603050405020304" pitchFamily="18" charset="0"/>
                <a:cs typeface="Times New Roman" panose="02020603050405020304" pitchFamily="18" charset="0"/>
              </a:rPr>
              <a:t>-агрессии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0949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pic>
        <p:nvPicPr>
          <p:cNvPr id="4" name="Объект 3"/>
          <p:cNvPicPr>
            <a:picLocks noGrp="1" noChangeAspect="1"/>
          </p:cNvPicPr>
          <p:nvPr>
            <p:ph idx="1"/>
          </p:nvPr>
        </p:nvPicPr>
        <p:blipFill rotWithShape="1">
          <a:blip r:embed="rId2"/>
          <a:srcRect b="10784"/>
          <a:stretch/>
        </p:blipFill>
        <p:spPr>
          <a:xfrm>
            <a:off x="1572079" y="1690688"/>
            <a:ext cx="8600622" cy="4217628"/>
          </a:xfrm>
          <a:prstGeom prst="rect">
            <a:avLst/>
          </a:prstGeom>
        </p:spPr>
      </p:pic>
      <p:sp>
        <p:nvSpPr>
          <p:cNvPr id="5" name="Заголовок 1"/>
          <p:cNvSpPr txBox="1">
            <a:spLocks/>
          </p:cNvSpPr>
          <p:nvPr/>
        </p:nvSpPr>
        <p:spPr>
          <a:xfrm>
            <a:off x="838200" y="365125"/>
            <a:ext cx="10515600" cy="89761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dirty="0" smtClean="0">
                <a:latin typeface="Times New Roman" panose="02020603050405020304" pitchFamily="18" charset="0"/>
                <a:cs typeface="Times New Roman" panose="02020603050405020304" pitchFamily="18" charset="0"/>
              </a:rPr>
              <a:t>Основные мотивы </a:t>
            </a:r>
            <a:r>
              <a:rPr lang="ru-RU" dirty="0" err="1" smtClean="0">
                <a:latin typeface="Times New Roman" panose="02020603050405020304" pitchFamily="18" charset="0"/>
                <a:cs typeface="Times New Roman" panose="02020603050405020304" pitchFamily="18" charset="0"/>
              </a:rPr>
              <a:t>киберагрессоров</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66026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7657" y="365125"/>
            <a:ext cx="11030857" cy="752475"/>
          </a:xfrm>
        </p:spPr>
        <p:txBody>
          <a:bodyPr/>
          <a:lstStyle/>
          <a:p>
            <a:pPr algn="ctr"/>
            <a:r>
              <a:rPr lang="ru-RU" dirty="0">
                <a:latin typeface="Times New Roman" panose="02020603050405020304" pitchFamily="18" charset="0"/>
                <a:cs typeface="Times New Roman" panose="02020603050405020304" pitchFamily="18" charset="0"/>
              </a:rPr>
              <a:t>Психологическая специфика кибербуллинга</a:t>
            </a:r>
          </a:p>
        </p:txBody>
      </p:sp>
      <p:sp>
        <p:nvSpPr>
          <p:cNvPr id="3" name="Объект 2"/>
          <p:cNvSpPr>
            <a:spLocks noGrp="1"/>
          </p:cNvSpPr>
          <p:nvPr>
            <p:ph idx="1"/>
          </p:nvPr>
        </p:nvSpPr>
        <p:spPr>
          <a:xfrm>
            <a:off x="464457" y="1291771"/>
            <a:ext cx="11350172" cy="4885192"/>
          </a:xfrm>
        </p:spPr>
        <p:txBody>
          <a:bodyPr>
            <a:normAutofit lnSpcReduction="10000"/>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По </a:t>
            </a:r>
            <a:r>
              <a:rPr lang="ru-RU" dirty="0" smtClean="0">
                <a:latin typeface="Times New Roman" panose="02020603050405020304" pitchFamily="18" charset="0"/>
                <a:cs typeface="Times New Roman" panose="02020603050405020304" pitchFamily="18" charset="0"/>
              </a:rPr>
              <a:t>данным опроса, проведенного Фондом развития Интернет, значительная часть подростков и молодых людей (86 %) в той или иной роли, в первую очередь, как наблюдатели, сталкиваются хотя бы с одной из форм кибербуллинга. Лишь одному из семи посчастливилось не встретиться в сети с агрессией. Каждый второй подросток сталкивался с тремя и более видами кибербуллинга, среди молодежи – каждый третий. Роль </a:t>
            </a:r>
            <a:r>
              <a:rPr lang="ru-RU" dirty="0" err="1" smtClean="0">
                <a:latin typeface="Times New Roman" panose="02020603050405020304" pitchFamily="18" charset="0"/>
                <a:cs typeface="Times New Roman" panose="02020603050405020304" pitchFamily="18" charset="0"/>
              </a:rPr>
              <a:t>кибер</a:t>
            </a:r>
            <a:r>
              <a:rPr lang="ru-RU" dirty="0" smtClean="0">
                <a:latin typeface="Times New Roman" panose="02020603050405020304" pitchFamily="18" charset="0"/>
                <a:cs typeface="Times New Roman" panose="02020603050405020304" pitchFamily="18" charset="0"/>
              </a:rPr>
              <a:t>-обидчика социально нежелательна, тем не менее, некоторые российские подростки и молодые люди признались, что выступали в такой роли (от 1 % до 7 % в разных ситуациях). Количество подростков, признавшихся, что были в роли жертвы несколько больше (от 1 % до 15 % в разных ситуациях). Тем не менее, подростки и молодежь сталкиваются с разными видами </a:t>
            </a:r>
            <a:r>
              <a:rPr lang="ru-RU" dirty="0" err="1" smtClean="0">
                <a:latin typeface="Times New Roman" panose="02020603050405020304" pitchFamily="18" charset="0"/>
                <a:cs typeface="Times New Roman" panose="02020603050405020304" pitchFamily="18" charset="0"/>
              </a:rPr>
              <a:t>киберагрессии</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в других ролях, преимущественно в ролях свидетелей или наблюдателей.</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19163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endParaRPr lang="ru-RU" dirty="0"/>
          </a:p>
        </p:txBody>
      </p:sp>
      <p:pic>
        <p:nvPicPr>
          <p:cNvPr id="4" name="Объект 3"/>
          <p:cNvPicPr>
            <a:picLocks noGrp="1" noChangeAspect="1"/>
          </p:cNvPicPr>
          <p:nvPr>
            <p:ph idx="1"/>
          </p:nvPr>
        </p:nvPicPr>
        <p:blipFill rotWithShape="1">
          <a:blip r:embed="rId2"/>
          <a:srcRect b="15362"/>
          <a:stretch/>
        </p:blipFill>
        <p:spPr>
          <a:xfrm>
            <a:off x="838200" y="1481014"/>
            <a:ext cx="10216242" cy="4348286"/>
          </a:xfrm>
          <a:prstGeom prst="rect">
            <a:avLst/>
          </a:prstGeom>
        </p:spPr>
      </p:pic>
      <p:sp>
        <p:nvSpPr>
          <p:cNvPr id="5" name="Заголовок 1"/>
          <p:cNvSpPr txBox="1">
            <a:spLocks/>
          </p:cNvSpPr>
          <p:nvPr/>
        </p:nvSpPr>
        <p:spPr>
          <a:xfrm>
            <a:off x="838200" y="365125"/>
            <a:ext cx="10515600" cy="897617"/>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sz="3200" dirty="0" smtClean="0">
                <a:latin typeface="Times New Roman" panose="02020603050405020304" pitchFamily="18" charset="0"/>
                <a:cs typeface="Times New Roman" panose="02020603050405020304" pitchFamily="18" charset="0"/>
              </a:rPr>
              <a:t>Опыт столкновения с разными видами онлайн-агрессии</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27679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4114" y="365126"/>
            <a:ext cx="11176000" cy="375104"/>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Психологическая специфика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24114" y="1059543"/>
            <a:ext cx="10996386" cy="5117420"/>
          </a:xfrm>
        </p:spPr>
        <p:txBody>
          <a:bodyPr>
            <a:normAutofit fontScale="92500" lnSpcReduction="10000"/>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Поскольку </a:t>
            </a:r>
            <a:r>
              <a:rPr lang="ru-RU" dirty="0" smtClean="0">
                <a:latin typeface="Times New Roman" panose="02020603050405020304" pitchFamily="18" charset="0"/>
                <a:cs typeface="Times New Roman" panose="02020603050405020304" pitchFamily="18" charset="0"/>
              </a:rPr>
              <a:t>Интернет выполняет коммуникативную функцию и является пространством социализации, жертва может переживать ситуацию травли как полную потерю возможностей для построения отношений, развития, социализации. </a:t>
            </a: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На </a:t>
            </a:r>
            <a:r>
              <a:rPr lang="ru-RU" dirty="0" smtClean="0">
                <a:latin typeface="Times New Roman" panose="02020603050405020304" pitchFamily="18" charset="0"/>
                <a:cs typeface="Times New Roman" panose="02020603050405020304" pitchFamily="18" charset="0"/>
              </a:rPr>
              <a:t>страх преследования у ребенка накладывается страх лишения доступа к сети. Для многих родителей, узнавших, что их ребенок подвергается электронному насилию, первым шагом является лишение ребенка возможности пользоваться компьютером или сотовым телефоном. Хотя это кажется логичным способом остановить поток сообщений от преследователя, для ребенка страх лишения компьютера превышает даже страх от продолжения травли, поскольку отсутствие доступа к электронной коммуникации в большой степени аннулирует его социальную жизнь. Поэтому дети часто скрывают факты электронного преследования. Лишение ребенка технологических приспособлений - это дополнительное наказание пострадавшего.</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13986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9" y="365125"/>
            <a:ext cx="11219543" cy="505732"/>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Психологическая специфика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358899"/>
            <a:ext cx="10515600" cy="4818063"/>
          </a:xfrm>
        </p:spPr>
        <p:txBody>
          <a:bodyPr>
            <a:normAutofit fontScale="77500" lnSpcReduction="20000"/>
          </a:bodyPr>
          <a:lstStyle/>
          <a:p>
            <a:pPr marL="0" indent="0" algn="just">
              <a:lnSpc>
                <a:spcPct val="120000"/>
              </a:lnSpc>
              <a:spcBef>
                <a:spcPts val="0"/>
              </a:spcBef>
              <a:buNone/>
            </a:pP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Свидетелям электронного насилия проще присоединиться к агрессору, чем свидетелям традиционной травли, поскольку для этого от них не требуется никаких физических усилий или социальных умений; самый физически слабый ребенок может активно травить самого сильного, используя современные технологии. Кроме того, анонимность и отсутствие контакта лицом к лицу обезличивают взаимодействие, позволяя с легкостью позабыть о человеческой составляющей взаимодействия и воспринимать происходящее как некую симуляцию, подобие компьютерной игры.</a:t>
            </a:r>
          </a:p>
          <a:p>
            <a:pPr marL="0" indent="0" algn="just">
              <a:lnSpc>
                <a:spcPct val="120000"/>
              </a:lnSpc>
              <a:spcBef>
                <a:spcPts val="0"/>
              </a:spcBef>
              <a:buNone/>
            </a:pP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Дозволенная в Интернете анонимность меняет поведение людей. Возможность не быть идентифицированными приводит к феномену растормаживания (</a:t>
            </a:r>
            <a:r>
              <a:rPr lang="ru-RU" dirty="0" err="1" smtClean="0">
                <a:latin typeface="Times New Roman" panose="02020603050405020304" pitchFamily="18" charset="0"/>
                <a:cs typeface="Times New Roman" panose="02020603050405020304" pitchFamily="18" charset="0"/>
              </a:rPr>
              <a:t>disinhibition</a:t>
            </a:r>
            <a:r>
              <a:rPr lang="ru-RU" dirty="0" smtClean="0">
                <a:latin typeface="Times New Roman" panose="02020603050405020304" pitchFamily="18" charset="0"/>
                <a:cs typeface="Times New Roman" panose="02020603050405020304" pitchFamily="18" charset="0"/>
              </a:rPr>
              <a:t>): без угрозы наказания и социального неодобрения люди говорят и делают вещи, которые бы не стали говорить и делать под своим именем, позволяют себе гораздо больше, чем привыкли в обычной жизни, где они несут ответственность за свои поступки и высказывания.</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794138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1257" y="365125"/>
            <a:ext cx="11829143" cy="839561"/>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Признаки столкновения ребенка с </a:t>
            </a:r>
            <a:r>
              <a:rPr lang="ru-RU" dirty="0" err="1" smtClean="0">
                <a:latin typeface="Times New Roman" panose="02020603050405020304" pitchFamily="18" charset="0"/>
                <a:cs typeface="Times New Roman" panose="02020603050405020304" pitchFamily="18" charset="0"/>
              </a:rPr>
              <a:t>кибербуллингом</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308100"/>
            <a:ext cx="10515600" cy="5168900"/>
          </a:xfrm>
        </p:spPr>
        <p:txBody>
          <a:bodyPr>
            <a:normAutofit fontScale="92500" lnSpcReduction="20000"/>
          </a:bodyPr>
          <a:lstStyle/>
          <a:p>
            <a:pPr algn="just">
              <a:lnSpc>
                <a:spcPct val="110000"/>
              </a:lnSpc>
              <a:spcBef>
                <a:spcPts val="0"/>
              </a:spcBef>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ребёнок </a:t>
            </a:r>
            <a:r>
              <a:rPr lang="ru-RU" dirty="0">
                <a:latin typeface="Times New Roman" panose="02020603050405020304" pitchFamily="18" charset="0"/>
                <a:cs typeface="Times New Roman" panose="02020603050405020304" pitchFamily="18" charset="0"/>
              </a:rPr>
              <a:t>стал меньше проводить времени в телефоне или, наоборот, зачастил туда;</a:t>
            </a:r>
          </a:p>
          <a:p>
            <a:pPr algn="just">
              <a:lnSpc>
                <a:spcPct val="110000"/>
              </a:lnSpc>
              <a:spcBef>
                <a:spcPts val="0"/>
              </a:spcBef>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удалил </a:t>
            </a:r>
            <a:r>
              <a:rPr lang="ru-RU" dirty="0">
                <a:latin typeface="Times New Roman" panose="02020603050405020304" pitchFamily="18" charset="0"/>
                <a:cs typeface="Times New Roman" panose="02020603050405020304" pitchFamily="18" charset="0"/>
              </a:rPr>
              <a:t>страницу из социальных сетей;</a:t>
            </a:r>
          </a:p>
          <a:p>
            <a:pPr algn="just">
              <a:lnSpc>
                <a:spcPct val="110000"/>
              </a:lnSpc>
              <a:spcBef>
                <a:spcPts val="0"/>
              </a:spcBef>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неприязнь </a:t>
            </a:r>
            <a:r>
              <a:rPr lang="ru-RU" dirty="0">
                <a:latin typeface="Times New Roman" panose="02020603050405020304" pitchFamily="18" charset="0"/>
                <a:cs typeface="Times New Roman" panose="02020603050405020304" pitchFamily="18" charset="0"/>
              </a:rPr>
              <a:t>к </a:t>
            </a:r>
            <a:r>
              <a:rPr lang="ru-RU" dirty="0" smtClean="0">
                <a:latin typeface="Times New Roman" panose="02020603050405020304" pitchFamily="18" charset="0"/>
                <a:cs typeface="Times New Roman" panose="02020603050405020304" pitchFamily="18" charset="0"/>
              </a:rPr>
              <a:t>Интернету;</a:t>
            </a:r>
          </a:p>
          <a:p>
            <a:pPr algn="just">
              <a:lnSpc>
                <a:spcPct val="110000"/>
              </a:lnSpc>
              <a:spcBef>
                <a:spcPts val="0"/>
              </a:spcBef>
            </a:pP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нервозность </a:t>
            </a:r>
            <a:r>
              <a:rPr lang="ru-RU" dirty="0">
                <a:latin typeface="Times New Roman" panose="02020603050405020304" pitchFamily="18" charset="0"/>
                <a:cs typeface="Times New Roman" panose="02020603050405020304" pitchFamily="18" charset="0"/>
              </a:rPr>
              <a:t>при получении новых </a:t>
            </a:r>
            <a:r>
              <a:rPr lang="ru-RU" dirty="0" smtClean="0">
                <a:latin typeface="Times New Roman" panose="02020603050405020304" pitchFamily="18" charset="0"/>
                <a:cs typeface="Times New Roman" panose="02020603050405020304" pitchFamily="18" charset="0"/>
              </a:rPr>
              <a:t>сообщений;</a:t>
            </a:r>
            <a:endParaRPr lang="ru-RU" dirty="0">
              <a:latin typeface="Times New Roman" panose="02020603050405020304" pitchFamily="18" charset="0"/>
              <a:cs typeface="Times New Roman" panose="02020603050405020304" pitchFamily="18" charset="0"/>
            </a:endParaRPr>
          </a:p>
          <a:p>
            <a:pPr algn="just">
              <a:lnSpc>
                <a:spcPct val="110000"/>
              </a:lnSpc>
              <a:spcBef>
                <a:spcPts val="0"/>
              </a:spcBef>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плохой </a:t>
            </a:r>
            <a:r>
              <a:rPr lang="ru-RU" dirty="0">
                <a:latin typeface="Times New Roman" panose="02020603050405020304" pitchFamily="18" charset="0"/>
                <a:cs typeface="Times New Roman" panose="02020603050405020304" pitchFamily="18" charset="0"/>
              </a:rPr>
              <a:t>аппетит, пропуск обедов в школе;</a:t>
            </a:r>
          </a:p>
          <a:p>
            <a:pPr algn="just">
              <a:lnSpc>
                <a:spcPct val="110000"/>
              </a:lnSpc>
              <a:spcBef>
                <a:spcPts val="0"/>
              </a:spcBef>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бессонница </a:t>
            </a:r>
            <a:r>
              <a:rPr lang="ru-RU" dirty="0">
                <a:latin typeface="Times New Roman" panose="02020603050405020304" pitchFamily="18" charset="0"/>
                <a:cs typeface="Times New Roman" panose="02020603050405020304" pitchFamily="18" charset="0"/>
              </a:rPr>
              <a:t>и кошмары по ночам;</a:t>
            </a:r>
          </a:p>
          <a:p>
            <a:pPr algn="just">
              <a:lnSpc>
                <a:spcPct val="110000"/>
              </a:lnSpc>
              <a:spcBef>
                <a:spcPts val="0"/>
              </a:spcBef>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нервный </a:t>
            </a:r>
            <a:r>
              <a:rPr lang="ru-RU" dirty="0">
                <a:latin typeface="Times New Roman" panose="02020603050405020304" pitchFamily="18" charset="0"/>
                <a:cs typeface="Times New Roman" panose="02020603050405020304" pitchFamily="18" charset="0"/>
              </a:rPr>
              <a:t>тик;</a:t>
            </a:r>
          </a:p>
          <a:p>
            <a:pPr algn="just">
              <a:lnSpc>
                <a:spcPct val="110000"/>
              </a:lnSpc>
              <a:spcBef>
                <a:spcPts val="0"/>
              </a:spcBef>
            </a:pP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энурез</a:t>
            </a:r>
            <a:r>
              <a:rPr lang="ru-RU" dirty="0">
                <a:latin typeface="Times New Roman" panose="02020603050405020304" pitchFamily="18" charset="0"/>
                <a:cs typeface="Times New Roman" panose="02020603050405020304" pitchFamily="18" charset="0"/>
              </a:rPr>
              <a:t>;</a:t>
            </a:r>
          </a:p>
          <a:p>
            <a:pPr algn="just">
              <a:lnSpc>
                <a:spcPct val="110000"/>
              </a:lnSpc>
              <a:spcBef>
                <a:spcPts val="0"/>
              </a:spcBef>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низкая </a:t>
            </a:r>
            <a:r>
              <a:rPr lang="ru-RU" dirty="0">
                <a:latin typeface="Times New Roman" panose="02020603050405020304" pitchFamily="18" charset="0"/>
                <a:cs typeface="Times New Roman" panose="02020603050405020304" pitchFamily="18" charset="0"/>
              </a:rPr>
              <a:t>успеваемость, отсутствие интереса к учебе;</a:t>
            </a:r>
          </a:p>
          <a:p>
            <a:pPr algn="just">
              <a:lnSpc>
                <a:spcPct val="110000"/>
              </a:lnSpc>
              <a:spcBef>
                <a:spcPts val="0"/>
              </a:spcBef>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постоянная </a:t>
            </a:r>
            <a:r>
              <a:rPr lang="ru-RU" dirty="0">
                <a:latin typeface="Times New Roman" panose="02020603050405020304" pitchFamily="18" charset="0"/>
                <a:cs typeface="Times New Roman" panose="02020603050405020304" pitchFamily="18" charset="0"/>
              </a:rPr>
              <a:t>подавленность, отсутствие друзей, низкая самооценка и социальная активность;</a:t>
            </a:r>
          </a:p>
          <a:p>
            <a:pPr algn="just">
              <a:lnSpc>
                <a:spcPct val="110000"/>
              </a:lnSpc>
              <a:spcBef>
                <a:spcPts val="0"/>
              </a:spcBef>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попытки </a:t>
            </a:r>
            <a:r>
              <a:rPr lang="ru-RU" dirty="0">
                <a:latin typeface="Times New Roman" panose="02020603050405020304" pitchFamily="18" charset="0"/>
                <a:cs typeface="Times New Roman" panose="02020603050405020304" pitchFamily="18" charset="0"/>
              </a:rPr>
              <a:t>суицида;</a:t>
            </a:r>
          </a:p>
          <a:p>
            <a:pPr algn="just">
              <a:lnSpc>
                <a:spcPct val="110000"/>
              </a:lnSpc>
              <a:spcBef>
                <a:spcPts val="0"/>
              </a:spcBef>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побег </a:t>
            </a:r>
            <a:r>
              <a:rPr lang="ru-RU" dirty="0">
                <a:latin typeface="Times New Roman" panose="02020603050405020304" pitchFamily="18" charset="0"/>
                <a:cs typeface="Times New Roman" panose="02020603050405020304" pitchFamily="18" charset="0"/>
              </a:rPr>
              <a:t>из дома.</a:t>
            </a:r>
          </a:p>
        </p:txBody>
      </p:sp>
    </p:spTree>
    <p:extLst>
      <p:ext uri="{BB962C8B-B14F-4D97-AF65-F5344CB8AC3E}">
        <p14:creationId xmlns:p14="http://schemas.microsoft.com/office/powerpoint/2010/main" val="13761575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76275"/>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Действия родителей жертвы</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35000" y="1371600"/>
            <a:ext cx="11061700" cy="5486400"/>
          </a:xfrm>
        </p:spPr>
        <p:txBody>
          <a:bodyPr>
            <a:normAutofit fontScale="77500" lnSpcReduction="20000"/>
          </a:bodyPr>
          <a:lstStyle/>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Научите </a:t>
            </a:r>
            <a:r>
              <a:rPr lang="ru-RU" dirty="0">
                <a:latin typeface="Times New Roman" panose="02020603050405020304" pitchFamily="18" charset="0"/>
                <a:cs typeface="Times New Roman" panose="02020603050405020304" pitchFamily="18" charset="0"/>
              </a:rPr>
              <a:t>ребёнка блокировать нежелательных посетителей его социальных </a:t>
            </a:r>
            <a:r>
              <a:rPr lang="ru-RU" dirty="0" smtClean="0">
                <a:latin typeface="Times New Roman" panose="02020603050405020304" pitchFamily="18" charset="0"/>
                <a:cs typeface="Times New Roman" panose="02020603050405020304" pitchFamily="18" charset="0"/>
              </a:rPr>
              <a:t>сетей.</a:t>
            </a:r>
          </a:p>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Найдите </a:t>
            </a:r>
            <a:r>
              <a:rPr lang="ru-RU" dirty="0">
                <a:latin typeface="Times New Roman" panose="02020603050405020304" pitchFamily="18" charset="0"/>
                <a:cs typeface="Times New Roman" panose="02020603050405020304" pitchFamily="18" charset="0"/>
              </a:rPr>
              <a:t>вместе функции «пожаловаться» или «добавить в чёрный </a:t>
            </a:r>
            <a:r>
              <a:rPr lang="ru-RU" dirty="0" smtClean="0">
                <a:latin typeface="Times New Roman" panose="02020603050405020304" pitchFamily="18" charset="0"/>
                <a:cs typeface="Times New Roman" panose="02020603050405020304" pitchFamily="18" charset="0"/>
              </a:rPr>
              <a:t>список». Для хулиганов </a:t>
            </a:r>
            <a:r>
              <a:rPr lang="ru-RU" dirty="0">
                <a:latin typeface="Times New Roman" panose="02020603050405020304" pitchFamily="18" charset="0"/>
                <a:cs typeface="Times New Roman" panose="02020603050405020304" pitchFamily="18" charset="0"/>
              </a:rPr>
              <a:t>это сработает практически моментально. Если распространение слухов, видео или фото осуществляется через некое сообщество или общий чат, где нет возможности на прямую убрать оскорбления, обратитесь к администрации сообщества или сайта с просьбой удалить нежелательный контент.</a:t>
            </a:r>
          </a:p>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Настройте </a:t>
            </a:r>
            <a:r>
              <a:rPr lang="ru-RU" dirty="0">
                <a:latin typeface="Times New Roman" panose="02020603050405020304" pitchFamily="18" charset="0"/>
                <a:cs typeface="Times New Roman" panose="02020603050405020304" pitchFamily="18" charset="0"/>
              </a:rPr>
              <a:t>страницу в </a:t>
            </a:r>
            <a:r>
              <a:rPr lang="ru-RU" dirty="0" err="1">
                <a:latin typeface="Times New Roman" panose="02020603050405020304" pitchFamily="18" charset="0"/>
                <a:cs typeface="Times New Roman" panose="02020603050405020304" pitchFamily="18" charset="0"/>
              </a:rPr>
              <a:t>соцсети</a:t>
            </a:r>
            <a:r>
              <a:rPr lang="ru-RU" dirty="0">
                <a:latin typeface="Times New Roman" panose="02020603050405020304" pitchFamily="18" charset="0"/>
                <a:cs typeface="Times New Roman" panose="02020603050405020304" pitchFamily="18" charset="0"/>
              </a:rPr>
              <a:t>, повысьте уровень её безопасности, удалите всю личную информацию, которая может стать доступна агрессорам. Запретите другим пользователям отмечать ребёнка на фотографиях </a:t>
            </a:r>
            <a:r>
              <a:rPr lang="ru-RU" dirty="0" smtClean="0">
                <a:latin typeface="Times New Roman" panose="02020603050405020304" pitchFamily="18" charset="0"/>
                <a:cs typeface="Times New Roman" panose="02020603050405020304" pitchFamily="18" charset="0"/>
              </a:rPr>
              <a:t>и видеозаписях</a:t>
            </a:r>
            <a:r>
              <a:rPr lang="ru-RU" dirty="0">
                <a:latin typeface="Times New Roman" panose="02020603050405020304" pitchFamily="18" charset="0"/>
                <a:cs typeface="Times New Roman" panose="02020603050405020304" pitchFamily="18" charset="0"/>
              </a:rPr>
              <a:t>.</a:t>
            </a:r>
          </a:p>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Не </a:t>
            </a:r>
            <a:r>
              <a:rPr lang="ru-RU" dirty="0">
                <a:latin typeface="Times New Roman" panose="02020603050405020304" pitchFamily="18" charset="0"/>
                <a:cs typeface="Times New Roman" panose="02020603050405020304" pitchFamily="18" charset="0"/>
              </a:rPr>
              <a:t>отвечайте на </a:t>
            </a:r>
            <a:r>
              <a:rPr lang="ru-RU" dirty="0" err="1">
                <a:latin typeface="Times New Roman" panose="02020603050405020304" pitchFamily="18" charset="0"/>
                <a:cs typeface="Times New Roman" panose="02020603050405020304" pitchFamily="18" charset="0"/>
              </a:rPr>
              <a:t>кибербуллинг</a:t>
            </a:r>
            <a:r>
              <a:rPr lang="ru-RU" dirty="0">
                <a:latin typeface="Times New Roman" panose="02020603050405020304" pitchFamily="18" charset="0"/>
                <a:cs typeface="Times New Roman" panose="02020603050405020304" pitchFamily="18" charset="0"/>
              </a:rPr>
              <a:t>, не вступайте с обидчиком в </a:t>
            </a:r>
            <a:r>
              <a:rPr lang="ru-RU" dirty="0" smtClean="0">
                <a:latin typeface="Times New Roman" panose="02020603050405020304" pitchFamily="18" charset="0"/>
                <a:cs typeface="Times New Roman" panose="02020603050405020304" pitchFamily="18" charset="0"/>
              </a:rPr>
              <a:t>беседу. Задача </a:t>
            </a:r>
            <a:r>
              <a:rPr lang="ru-RU" dirty="0">
                <a:latin typeface="Times New Roman" panose="02020603050405020304" pitchFamily="18" charset="0"/>
                <a:cs typeface="Times New Roman" panose="02020603050405020304" pitchFamily="18" charset="0"/>
              </a:rPr>
              <a:t>агрессора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получить как можно больше эмоций в ответ, почувствовать своё превосходство. Игнорирование его действий в конце концов заставит его либо совершить ошибку, за которую можно будет привлечь по статье, либо он потеряет интерес к жертве.</a:t>
            </a:r>
          </a:p>
          <a:p>
            <a:pPr marL="0" indent="0" algn="just">
              <a:spcBef>
                <a:spcPts val="0"/>
              </a:spcBef>
              <a:buNone/>
            </a:pPr>
            <a:r>
              <a:rPr lang="ru-RU" dirty="0" smtClean="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5440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371854"/>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Действия родителей жертвы</a:t>
            </a:r>
          </a:p>
        </p:txBody>
      </p:sp>
      <p:sp>
        <p:nvSpPr>
          <p:cNvPr id="3" name="Объект 2"/>
          <p:cNvSpPr>
            <a:spLocks noGrp="1"/>
          </p:cNvSpPr>
          <p:nvPr>
            <p:ph idx="1"/>
          </p:nvPr>
        </p:nvSpPr>
        <p:spPr>
          <a:xfrm>
            <a:off x="491319" y="1142999"/>
            <a:ext cx="11327642" cy="5461001"/>
          </a:xfrm>
        </p:spPr>
        <p:txBody>
          <a:bodyPr>
            <a:normAutofit fontScale="92500" lnSpcReduction="20000"/>
          </a:bodyPr>
          <a:lstStyle/>
          <a:p>
            <a:pPr marL="0" indent="360000" algn="just">
              <a:lnSpc>
                <a:spcPct val="110000"/>
              </a:lnSpc>
              <a:spcBef>
                <a:spcPts val="0"/>
              </a:spcBef>
              <a:buNone/>
            </a:pPr>
            <a:r>
              <a:rPr lang="ru-RU" dirty="0" smtClean="0">
                <a:latin typeface="Times New Roman" panose="02020603050405020304" pitchFamily="18" charset="0"/>
                <a:cs typeface="Times New Roman" panose="02020603050405020304" pitchFamily="18" charset="0"/>
              </a:rPr>
              <a:t>Постарайтесь </a:t>
            </a:r>
            <a:r>
              <a:rPr lang="ru-RU" dirty="0">
                <a:latin typeface="Times New Roman" panose="02020603050405020304" pitchFamily="18" charset="0"/>
                <a:cs typeface="Times New Roman" panose="02020603050405020304" pitchFamily="18" charset="0"/>
              </a:rPr>
              <a:t>узнать, кто именно обижает вашего ребёнка. Это позволит наказать обидчика в реальной жизни.</a:t>
            </a:r>
          </a:p>
          <a:p>
            <a:pPr marL="0" indent="360000" algn="just">
              <a:lnSpc>
                <a:spcPct val="110000"/>
              </a:lnSpc>
              <a:spcBef>
                <a:spcPts val="0"/>
              </a:spcBef>
              <a:buNone/>
            </a:pPr>
            <a:r>
              <a:rPr lang="ru-RU" dirty="0" smtClean="0">
                <a:latin typeface="Times New Roman" panose="02020603050405020304" pitchFamily="18" charset="0"/>
                <a:cs typeface="Times New Roman" panose="02020603050405020304" pitchFamily="18" charset="0"/>
              </a:rPr>
              <a:t>Сделайте </a:t>
            </a:r>
            <a:r>
              <a:rPr lang="ru-RU" dirty="0">
                <a:latin typeface="Times New Roman" panose="02020603050405020304" pitchFamily="18" charset="0"/>
                <a:cs typeface="Times New Roman" panose="02020603050405020304" pitchFamily="18" charset="0"/>
              </a:rPr>
              <a:t>скриншоты переписок, комментариев и других материалов, которые позволят вам подтвердить свои слова. В России на данный момент не существует законов в УК РФ, которые непосредственно наказывали бы за </a:t>
            </a:r>
            <a:r>
              <a:rPr lang="ru-RU" dirty="0" err="1">
                <a:latin typeface="Times New Roman" panose="02020603050405020304" pitchFamily="18" charset="0"/>
                <a:cs typeface="Times New Roman" panose="02020603050405020304" pitchFamily="18" charset="0"/>
              </a:rPr>
              <a:t>кибербуллинг</a:t>
            </a:r>
            <a:r>
              <a:rPr lang="ru-RU" dirty="0">
                <a:latin typeface="Times New Roman" panose="02020603050405020304" pitchFamily="18" charset="0"/>
                <a:cs typeface="Times New Roman" panose="02020603050405020304" pitchFamily="18" charset="0"/>
              </a:rPr>
              <a:t>, однако, при наличии угроз или подозрений на домогательства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это может рассматриваться как основание для возбуждения уголовного дела. Но если травля происходит в стенах школы, администрации будет достаточно и обычных распечаток.</a:t>
            </a:r>
          </a:p>
          <a:p>
            <a:pPr marL="0" indent="360000" algn="just">
              <a:lnSpc>
                <a:spcPct val="110000"/>
              </a:lnSpc>
              <a:spcBef>
                <a:spcPts val="0"/>
              </a:spcBef>
              <a:buNone/>
            </a:pPr>
            <a:r>
              <a:rPr lang="ru-RU" dirty="0" smtClean="0">
                <a:latin typeface="Times New Roman" panose="02020603050405020304" pitchFamily="18" charset="0"/>
                <a:cs typeface="Times New Roman" panose="02020603050405020304" pitchFamily="18" charset="0"/>
              </a:rPr>
              <a:t>Поскольку </a:t>
            </a:r>
            <a:r>
              <a:rPr lang="ru-RU" dirty="0" err="1">
                <a:latin typeface="Times New Roman" panose="02020603050405020304" pitchFamily="18" charset="0"/>
                <a:cs typeface="Times New Roman" panose="02020603050405020304" pitchFamily="18" charset="0"/>
              </a:rPr>
              <a:t>кибербуллинг</a:t>
            </a:r>
            <a:r>
              <a:rPr lang="ru-RU" dirty="0">
                <a:latin typeface="Times New Roman" panose="02020603050405020304" pitchFamily="18" charset="0"/>
                <a:cs typeface="Times New Roman" panose="02020603050405020304" pitchFamily="18" charset="0"/>
              </a:rPr>
              <a:t> часто случается именно внутри класса или школы, не бойтесь привлекать к решению проблемы классного руководителя, социального педагога, психолога и администрацию. Необходимо обратить внимание на эту проблему, чтобы помочь детям наладить взаимоотношения в классе и остановить травлю.</a:t>
            </a:r>
          </a:p>
          <a:p>
            <a:pPr algn="just">
              <a:lnSpc>
                <a:spcPct val="110000"/>
              </a:lnSpc>
              <a:spcBef>
                <a:spcPts val="0"/>
              </a:spcBef>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81350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360589"/>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Действия </a:t>
            </a:r>
            <a:r>
              <a:rPr lang="ru-RU" dirty="0" smtClean="0">
                <a:latin typeface="Times New Roman" panose="02020603050405020304" pitchFamily="18" charset="0"/>
                <a:cs typeface="Times New Roman" panose="02020603050405020304" pitchFamily="18" charset="0"/>
              </a:rPr>
              <a:t>родителей жертвы</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38629" y="1074056"/>
            <a:ext cx="11045371" cy="5606143"/>
          </a:xfrm>
        </p:spPr>
        <p:txBody>
          <a:bodyPr>
            <a:normAutofit/>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Помните</a:t>
            </a:r>
            <a:r>
              <a:rPr lang="ru-RU" dirty="0">
                <a:latin typeface="Times New Roman" panose="02020603050405020304" pitchFamily="18" charset="0"/>
                <a:cs typeface="Times New Roman" panose="02020603050405020304" pitchFamily="18" charset="0"/>
              </a:rPr>
              <a:t>, что доверительные, тёплые отношения в семье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это то, что позволит ребёнку сразу обратиться к родителям за помощью и советом. </a:t>
            </a: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Научите </a:t>
            </a:r>
            <a:r>
              <a:rPr lang="ru-RU" dirty="0">
                <a:latin typeface="Times New Roman" panose="02020603050405020304" pitchFamily="18" charset="0"/>
                <a:cs typeface="Times New Roman" panose="02020603050405020304" pitchFamily="18" charset="0"/>
              </a:rPr>
              <a:t>детей безопасному общению в сети. Расскажите:</a:t>
            </a: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почему </a:t>
            </a:r>
            <a:r>
              <a:rPr lang="ru-RU" dirty="0">
                <a:latin typeface="Times New Roman" panose="02020603050405020304" pitchFamily="18" charset="0"/>
                <a:cs typeface="Times New Roman" panose="02020603050405020304" pitchFamily="18" charset="0"/>
              </a:rPr>
              <a:t>так важно сохранять личную информацию в тайне;</a:t>
            </a: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на </a:t>
            </a:r>
            <a:r>
              <a:rPr lang="ru-RU" dirty="0">
                <a:latin typeface="Times New Roman" panose="02020603050405020304" pitchFamily="18" charset="0"/>
                <a:cs typeface="Times New Roman" panose="02020603050405020304" pitchFamily="18" charset="0"/>
              </a:rPr>
              <a:t>что обращать внимание при выборе фото и видео для размещения в интернете;</a:t>
            </a: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о </a:t>
            </a:r>
            <a:r>
              <a:rPr lang="ru-RU" dirty="0">
                <a:latin typeface="Times New Roman" panose="02020603050405020304" pitchFamily="18" charset="0"/>
                <a:cs typeface="Times New Roman" panose="02020603050405020304" pitchFamily="18" charset="0"/>
              </a:rPr>
              <a:t>настройках социальных сетей и мессенджеров, чтобы незнакомые люди не могли вступить с ребёнком в контакт без его согласия;</a:t>
            </a: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о </a:t>
            </a:r>
            <a:r>
              <a:rPr lang="ru-RU" dirty="0">
                <a:latin typeface="Times New Roman" panose="02020603050405020304" pitchFamily="18" charset="0"/>
                <a:cs typeface="Times New Roman" panose="02020603050405020304" pitchFamily="18" charset="0"/>
              </a:rPr>
              <a:t>травле в жизни и в интернете, чтобы подросток знал, что это такое, и мог отреагировать до того, как ситуация выйдет из-под контроля;</a:t>
            </a: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научите </a:t>
            </a:r>
            <a:r>
              <a:rPr lang="ru-RU" dirty="0">
                <a:latin typeface="Times New Roman" panose="02020603050405020304" pitchFamily="18" charset="0"/>
                <a:cs typeface="Times New Roman" panose="02020603050405020304" pitchFamily="18" charset="0"/>
              </a:rPr>
              <a:t>ребёнка говорить «нет</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8996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37961"/>
          </a:xfrm>
        </p:spPr>
        <p:txBody>
          <a:bodyPr/>
          <a:lstStyle/>
          <a:p>
            <a:pPr algn="ctr"/>
            <a:r>
              <a:rPr lang="ru-RU" dirty="0">
                <a:latin typeface="Times New Roman" panose="02020603050405020304" pitchFamily="18" charset="0"/>
                <a:cs typeface="Times New Roman" panose="02020603050405020304" pitchFamily="18" charset="0"/>
              </a:rPr>
              <a:t>Компоненты буллинга</a:t>
            </a:r>
          </a:p>
        </p:txBody>
      </p:sp>
      <p:sp>
        <p:nvSpPr>
          <p:cNvPr id="3" name="Объект 2"/>
          <p:cNvSpPr>
            <a:spLocks noGrp="1"/>
          </p:cNvSpPr>
          <p:nvPr>
            <p:ph idx="1"/>
          </p:nvPr>
        </p:nvSpPr>
        <p:spPr>
          <a:xfrm>
            <a:off x="711200" y="1407886"/>
            <a:ext cx="10784114" cy="4769077"/>
          </a:xfrm>
        </p:spPr>
        <p:txBody>
          <a:bodyPr/>
          <a:lstStyle/>
          <a:p>
            <a:pPr marL="0" indent="0" algn="just">
              <a:lnSpc>
                <a:spcPct val="100000"/>
              </a:lnSpc>
              <a:spcBef>
                <a:spcPts val="0"/>
              </a:spcBef>
              <a:buNone/>
            </a:pPr>
            <a:r>
              <a:rPr lang="ru-RU" dirty="0" smtClean="0">
                <a:latin typeface="Times New Roman" panose="02020603050405020304" pitchFamily="18" charset="0"/>
                <a:cs typeface="Times New Roman" panose="02020603050405020304" pitchFamily="18" charset="0"/>
              </a:rPr>
              <a:t>   </a:t>
            </a:r>
          </a:p>
          <a:p>
            <a:pPr marL="0" indent="0" algn="just">
              <a:lnSpc>
                <a:spcPct val="100000"/>
              </a:lnSpc>
              <a:spcBef>
                <a:spcPts val="0"/>
              </a:spcBef>
              <a:buNone/>
            </a:pPr>
            <a:endParaRPr lang="ru-RU" dirty="0">
              <a:latin typeface="Times New Roman" panose="02020603050405020304" pitchFamily="18" charset="0"/>
              <a:cs typeface="Times New Roman" panose="02020603050405020304" pitchFamily="18" charset="0"/>
            </a:endParaRPr>
          </a:p>
          <a:p>
            <a:pPr marL="0" indent="0">
              <a:lnSpc>
                <a:spcPct val="100000"/>
              </a:lnSpc>
              <a:spcBef>
                <a:spcPts val="0"/>
              </a:spcBef>
              <a:buNone/>
            </a:pP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1404491406"/>
              </p:ext>
            </p:extLst>
          </p:nvPr>
        </p:nvGraphicFramePr>
        <p:xfrm>
          <a:off x="711200" y="1568751"/>
          <a:ext cx="11248571" cy="4041474"/>
        </p:xfrm>
        <a:graphic>
          <a:graphicData uri="http://schemas.openxmlformats.org/drawingml/2006/table">
            <a:tbl>
              <a:tblPr firstRow="1" bandRow="1">
                <a:tableStyleId>{7DF18680-E054-41AD-8BC1-D1AEF772440D}</a:tableStyleId>
              </a:tblPr>
              <a:tblGrid>
                <a:gridCol w="2743200">
                  <a:extLst>
                    <a:ext uri="{9D8B030D-6E8A-4147-A177-3AD203B41FA5}">
                      <a16:colId xmlns:a16="http://schemas.microsoft.com/office/drawing/2014/main" val="732140215"/>
                    </a:ext>
                  </a:extLst>
                </a:gridCol>
                <a:gridCol w="2728686">
                  <a:extLst>
                    <a:ext uri="{9D8B030D-6E8A-4147-A177-3AD203B41FA5}">
                      <a16:colId xmlns:a16="http://schemas.microsoft.com/office/drawing/2014/main" val="1018609351"/>
                    </a:ext>
                  </a:extLst>
                </a:gridCol>
                <a:gridCol w="3164114">
                  <a:extLst>
                    <a:ext uri="{9D8B030D-6E8A-4147-A177-3AD203B41FA5}">
                      <a16:colId xmlns:a16="http://schemas.microsoft.com/office/drawing/2014/main" val="2617041554"/>
                    </a:ext>
                  </a:extLst>
                </a:gridCol>
                <a:gridCol w="2612571">
                  <a:extLst>
                    <a:ext uri="{9D8B030D-6E8A-4147-A177-3AD203B41FA5}">
                      <a16:colId xmlns:a16="http://schemas.microsoft.com/office/drawing/2014/main" val="1404534973"/>
                    </a:ext>
                  </a:extLst>
                </a:gridCol>
              </a:tblGrid>
              <a:tr h="4041474">
                <a:tc>
                  <a:txBody>
                    <a:bodyPr/>
                    <a:lstStyle/>
                    <a:p>
                      <a:pPr algn="ctr"/>
                      <a:r>
                        <a:rPr lang="ru-RU" sz="2400" b="0" dirty="0" smtClean="0"/>
                        <a:t>это агрессивное и негативное поведение</a:t>
                      </a:r>
                      <a:endParaRPr lang="ru-RU" sz="2400" b="0" dirty="0">
                        <a:solidFill>
                          <a:schemeClr val="tx1"/>
                        </a:solidFill>
                      </a:endParaRPr>
                    </a:p>
                  </a:txBody>
                  <a:tcPr anchor="ctr"/>
                </a:tc>
                <a:tc>
                  <a:txBody>
                    <a:bodyPr/>
                    <a:lstStyle/>
                    <a:p>
                      <a:pPr algn="ctr"/>
                      <a:r>
                        <a:rPr lang="ru-RU" sz="2400" b="0" dirty="0" smtClean="0"/>
                        <a:t>оно осуществляется регулярно</a:t>
                      </a:r>
                      <a:endParaRPr lang="ru-RU" sz="2400" b="0" dirty="0">
                        <a:solidFill>
                          <a:schemeClr val="tx1"/>
                        </a:solidFill>
                      </a:endParaRPr>
                    </a:p>
                  </a:txBody>
                  <a:tcPr anchor="ctr"/>
                </a:tc>
                <a:tc>
                  <a:txBody>
                    <a:bodyPr/>
                    <a:lstStyle/>
                    <a:p>
                      <a:pPr algn="ctr"/>
                      <a:r>
                        <a:rPr lang="ru-RU" sz="2400" b="0" dirty="0" smtClean="0"/>
                        <a:t>оно происходит в отношениях, участники которых обладают неодинаковой властью</a:t>
                      </a:r>
                      <a:endParaRPr lang="ru-RU" sz="2400" b="0" dirty="0">
                        <a:solidFill>
                          <a:schemeClr val="tx1"/>
                        </a:solidFill>
                      </a:endParaRPr>
                    </a:p>
                  </a:txBody>
                  <a:tcPr anchor="ctr"/>
                </a:tc>
                <a:tc>
                  <a:txBody>
                    <a:bodyPr/>
                    <a:lstStyle/>
                    <a:p>
                      <a:pPr algn="ctr"/>
                      <a:r>
                        <a:rPr lang="ru-RU" sz="2400" b="0" dirty="0" smtClean="0"/>
                        <a:t>это поведение является умышленным</a:t>
                      </a:r>
                      <a:endParaRPr lang="ru-RU" sz="2400" b="0" dirty="0">
                        <a:solidFill>
                          <a:schemeClr val="tx1"/>
                        </a:solidFill>
                      </a:endParaRPr>
                    </a:p>
                  </a:txBody>
                  <a:tcPr anchor="ctr"/>
                </a:tc>
                <a:extLst>
                  <a:ext uri="{0D108BD9-81ED-4DB2-BD59-A6C34878D82A}">
                    <a16:rowId xmlns:a16="http://schemas.microsoft.com/office/drawing/2014/main" val="1157532729"/>
                  </a:ext>
                </a:extLst>
              </a:tr>
            </a:tbl>
          </a:graphicData>
        </a:graphic>
      </p:graphicFrame>
    </p:spTree>
    <p:extLst>
      <p:ext uri="{BB962C8B-B14F-4D97-AF65-F5344CB8AC3E}">
        <p14:creationId xmlns:p14="http://schemas.microsoft.com/office/powerpoint/2010/main" val="17547480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331561"/>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Действия родителей </a:t>
            </a:r>
            <a:r>
              <a:rPr lang="ru-RU" dirty="0" err="1">
                <a:latin typeface="Times New Roman" panose="02020603050405020304" pitchFamily="18" charset="0"/>
                <a:cs typeface="Times New Roman" panose="02020603050405020304" pitchFamily="18" charset="0"/>
              </a:rPr>
              <a:t>буллера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972456"/>
            <a:ext cx="10515600" cy="5656943"/>
          </a:xfrm>
        </p:spPr>
        <p:txBody>
          <a:bodyPr>
            <a:normAutofit fontScale="85000" lnSpcReduction="10000"/>
          </a:bodyPr>
          <a:lstStyle/>
          <a:p>
            <a:pPr marL="0" indent="360000" algn="just">
              <a:lnSpc>
                <a:spcPct val="110000"/>
              </a:lnSpc>
              <a:spcBef>
                <a:spcPts val="0"/>
              </a:spcBef>
              <a:buNone/>
            </a:pPr>
            <a:r>
              <a:rPr lang="ru-RU" dirty="0" smtClean="0">
                <a:latin typeface="Times New Roman" panose="02020603050405020304" pitchFamily="18" charset="0"/>
                <a:cs typeface="Times New Roman" panose="02020603050405020304" pitchFamily="18" charset="0"/>
              </a:rPr>
              <a:t>Часто </a:t>
            </a:r>
            <a:r>
              <a:rPr lang="ru-RU" dirty="0" err="1" smtClean="0">
                <a:latin typeface="Times New Roman" panose="02020603050405020304" pitchFamily="18" charset="0"/>
                <a:cs typeface="Times New Roman" panose="02020603050405020304" pitchFamily="18" charset="0"/>
              </a:rPr>
              <a:t>буллерами</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становятся дети, подвергающиеся насилию в семье, а также пережившие психотравмирующие моменты в прошлом. Но бывают случаи, когда </a:t>
            </a:r>
            <a:r>
              <a:rPr lang="ru-RU" dirty="0" err="1">
                <a:latin typeface="Times New Roman" panose="02020603050405020304" pitchFamily="18" charset="0"/>
                <a:cs typeface="Times New Roman" panose="02020603050405020304" pitchFamily="18" charset="0"/>
              </a:rPr>
              <a:t>буллер</a:t>
            </a:r>
            <a:r>
              <a:rPr lang="ru-RU" dirty="0">
                <a:latin typeface="Times New Roman" panose="02020603050405020304" pitchFamily="18" charset="0"/>
                <a:cs typeface="Times New Roman" panose="02020603050405020304" pitchFamily="18" charset="0"/>
              </a:rPr>
              <a:t> обладает высокой самооценкой вкупе со сниженной </a:t>
            </a:r>
            <a:r>
              <a:rPr lang="ru-RU" dirty="0" err="1">
                <a:latin typeface="Times New Roman" panose="02020603050405020304" pitchFamily="18" charset="0"/>
                <a:cs typeface="Times New Roman" panose="02020603050405020304" pitchFamily="18" charset="0"/>
              </a:rPr>
              <a:t>эмпатией</a:t>
            </a:r>
            <a:r>
              <a:rPr lang="ru-RU" dirty="0">
                <a:latin typeface="Times New Roman" panose="02020603050405020304" pitchFamily="18" charset="0"/>
                <a:cs typeface="Times New Roman" panose="02020603050405020304" pitchFamily="18" charset="0"/>
              </a:rPr>
              <a:t> и вполне осознаёт свои действия.</a:t>
            </a:r>
          </a:p>
          <a:p>
            <a:pPr marL="0" indent="360000" algn="just">
              <a:lnSpc>
                <a:spcPct val="110000"/>
              </a:lnSpc>
              <a:spcBef>
                <a:spcPts val="0"/>
              </a:spcBef>
              <a:buNone/>
            </a:pPr>
            <a:r>
              <a:rPr lang="ru-RU" dirty="0" smtClean="0">
                <a:latin typeface="Times New Roman" panose="02020603050405020304" pitchFamily="18" charset="0"/>
                <a:cs typeface="Times New Roman" panose="02020603050405020304" pitchFamily="18" charset="0"/>
              </a:rPr>
              <a:t>Если </a:t>
            </a:r>
            <a:r>
              <a:rPr lang="ru-RU" dirty="0" smtClean="0">
                <a:latin typeface="Times New Roman" panose="02020603050405020304" pitchFamily="18" charset="0"/>
                <a:cs typeface="Times New Roman" panose="02020603050405020304" pitchFamily="18" charset="0"/>
              </a:rPr>
              <a:t>ребенок </a:t>
            </a:r>
            <a:r>
              <a:rPr lang="ru-RU" dirty="0">
                <a:latin typeface="Times New Roman" panose="02020603050405020304" pitchFamily="18" charset="0"/>
                <a:cs typeface="Times New Roman" panose="02020603050405020304" pitchFamily="18" charset="0"/>
              </a:rPr>
              <a:t>обижает других детей, первым делом нужно остановить его и создать условия, в которых он пересмотрит свое поведение. Суровые наказания лишь усугубят ситуацию, так как это станет причиной потери доверия ребенка к родителям.</a:t>
            </a:r>
          </a:p>
          <a:p>
            <a:pPr marL="0" indent="360000" algn="just">
              <a:lnSpc>
                <a:spcPct val="110000"/>
              </a:lnSpc>
              <a:spcBef>
                <a:spcPts val="0"/>
              </a:spcBef>
              <a:buNone/>
            </a:pPr>
            <a:r>
              <a:rPr lang="ru-RU" dirty="0" smtClean="0">
                <a:latin typeface="Times New Roman" panose="02020603050405020304" pitchFamily="18" charset="0"/>
                <a:cs typeface="Times New Roman" panose="02020603050405020304" pitchFamily="18" charset="0"/>
              </a:rPr>
              <a:t>Важно </a:t>
            </a:r>
            <a:r>
              <a:rPr lang="ru-RU" dirty="0">
                <a:latin typeface="Times New Roman" panose="02020603050405020304" pitchFamily="18" charset="0"/>
                <a:cs typeface="Times New Roman" panose="02020603050405020304" pitchFamily="18" charset="0"/>
              </a:rPr>
              <a:t>заменить желание унижать и избивать других на стремление быть более сдержанным и добрым к людям. Сфокусируйтесь на том, что привело ребенка к такому поведению и устраните все эти факторы. Нужно поговорить с детьми об их действиях и узнать, что побуждает их действовать так </a:t>
            </a:r>
            <a:r>
              <a:rPr lang="ru-RU" dirty="0" smtClean="0">
                <a:latin typeface="Times New Roman" panose="02020603050405020304" pitchFamily="18" charset="0"/>
                <a:cs typeface="Times New Roman" panose="02020603050405020304" pitchFamily="18" charset="0"/>
              </a:rPr>
              <a:t>жестоко. Но </a:t>
            </a:r>
            <a:r>
              <a:rPr lang="ru-RU" dirty="0">
                <a:latin typeface="Times New Roman" panose="02020603050405020304" pitchFamily="18" charset="0"/>
                <a:cs typeface="Times New Roman" panose="02020603050405020304" pitchFamily="18" charset="0"/>
              </a:rPr>
              <a:t>при этом нужно дать понять ребенку, что вы его любите и готовы простить, если он изменит свое поведение. Вознаграждайте за хорошее поведение и поддерживайте на пути к исправлению.</a:t>
            </a:r>
          </a:p>
        </p:txBody>
      </p:sp>
    </p:spTree>
    <p:extLst>
      <p:ext uri="{BB962C8B-B14F-4D97-AF65-F5344CB8AC3E}">
        <p14:creationId xmlns:p14="http://schemas.microsoft.com/office/powerpoint/2010/main" val="14645898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81504"/>
          </a:xfrm>
        </p:spPr>
        <p:txBody>
          <a:bodyPr/>
          <a:lstStyle/>
          <a:p>
            <a:pPr algn="ctr"/>
            <a:r>
              <a:rPr lang="ru-RU" dirty="0">
                <a:latin typeface="Times New Roman" panose="02020603050405020304" pitchFamily="18" charset="0"/>
                <a:cs typeface="Times New Roman" panose="02020603050405020304" pitchFamily="18" charset="0"/>
              </a:rPr>
              <a:t>Действия родителей </a:t>
            </a:r>
            <a:r>
              <a:rPr lang="ru-RU" dirty="0" err="1">
                <a:latin typeface="Times New Roman" panose="02020603050405020304" pitchFamily="18" charset="0"/>
                <a:cs typeface="Times New Roman" panose="02020603050405020304" pitchFamily="18" charset="0"/>
              </a:rPr>
              <a:t>буллер</a:t>
            </a:r>
            <a:r>
              <a:rPr lang="ru-RU" dirty="0" err="1"/>
              <a:t>а</a:t>
            </a:r>
            <a:endParaRPr lang="ru-RU" dirty="0"/>
          </a:p>
        </p:txBody>
      </p:sp>
      <p:sp>
        <p:nvSpPr>
          <p:cNvPr id="3" name="Объект 2"/>
          <p:cNvSpPr>
            <a:spLocks noGrp="1"/>
          </p:cNvSpPr>
          <p:nvPr>
            <p:ph idx="1"/>
          </p:nvPr>
        </p:nvSpPr>
        <p:spPr>
          <a:xfrm>
            <a:off x="838200" y="1536700"/>
            <a:ext cx="10515600" cy="4640263"/>
          </a:xfrm>
        </p:spPr>
        <p:txBody>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Обращение </a:t>
            </a:r>
            <a:r>
              <a:rPr lang="ru-RU" dirty="0">
                <a:latin typeface="Times New Roman" panose="02020603050405020304" pitchFamily="18" charset="0"/>
                <a:cs typeface="Times New Roman" panose="02020603050405020304" pitchFamily="18" charset="0"/>
              </a:rPr>
              <a:t>за помощью к психологу также будет эффективным. Специалист выявит основные причины, по которым ребенок задирает других детей и поможет ему исправиться.</a:t>
            </a: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Важно </a:t>
            </a:r>
            <a:r>
              <a:rPr lang="ru-RU" dirty="0">
                <a:latin typeface="Times New Roman" panose="02020603050405020304" pitchFamily="18" charset="0"/>
                <a:cs typeface="Times New Roman" panose="02020603050405020304" pitchFamily="18" charset="0"/>
              </a:rPr>
              <a:t>максимально быстро обеспечить ситуацию и внешние условия, препятствующие возникновению </a:t>
            </a:r>
            <a:r>
              <a:rPr lang="ru-RU" dirty="0" err="1">
                <a:latin typeface="Times New Roman" panose="02020603050405020304" pitchFamily="18" charset="0"/>
                <a:cs typeface="Times New Roman" panose="02020603050405020304" pitchFamily="18" charset="0"/>
              </a:rPr>
              <a:t>буллингу</a:t>
            </a:r>
            <a:r>
              <a:rPr lang="ru-RU" dirty="0">
                <a:latin typeface="Times New Roman" panose="02020603050405020304" pitchFamily="18" charset="0"/>
                <a:cs typeface="Times New Roman" panose="02020603050405020304" pitchFamily="18" charset="0"/>
              </a:rPr>
              <a:t>. В семье необходимо уделять достаточно внимания и обучать ребенка мирному взаимодействию. Также важно привить чувствительность к допустимому формату обращения и укоренить внутреннюю силу при самозащите.</a:t>
            </a:r>
          </a:p>
          <a:p>
            <a:endParaRPr lang="ru-RU" dirty="0"/>
          </a:p>
        </p:txBody>
      </p:sp>
    </p:spTree>
    <p:extLst>
      <p:ext uri="{BB962C8B-B14F-4D97-AF65-F5344CB8AC3E}">
        <p14:creationId xmlns:p14="http://schemas.microsoft.com/office/powerpoint/2010/main" val="12097571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46744"/>
            <a:ext cx="10515600" cy="406400"/>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Действия педагога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35428" y="870857"/>
            <a:ext cx="11248571" cy="5747657"/>
          </a:xfrm>
        </p:spPr>
        <p:txBody>
          <a:bodyPr>
            <a:normAutofit fontScale="77500" lnSpcReduction="20000"/>
          </a:bodyPr>
          <a:lstStyle/>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Беседа </a:t>
            </a:r>
            <a:r>
              <a:rPr lang="ru-RU" dirty="0">
                <a:latin typeface="Times New Roman" panose="02020603050405020304" pitchFamily="18" charset="0"/>
                <a:cs typeface="Times New Roman" panose="02020603050405020304" pitchFamily="18" charset="0"/>
              </a:rPr>
              <a:t>с </a:t>
            </a:r>
            <a:r>
              <a:rPr lang="ru-RU" dirty="0" smtClean="0">
                <a:latin typeface="Times New Roman" panose="02020603050405020304" pitchFamily="18" charset="0"/>
                <a:cs typeface="Times New Roman" panose="02020603050405020304" pitchFamily="18" charset="0"/>
              </a:rPr>
              <a:t>родителями</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основа профилактики кибербуллинга. Необходимо повышать уровень интернет-грамотности родителей. Ниже приведено примерное наполнение бесед.</a:t>
            </a:r>
          </a:p>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Необходимо </a:t>
            </a:r>
            <a:r>
              <a:rPr lang="ru-RU" dirty="0" smtClean="0">
                <a:latin typeface="Times New Roman" panose="02020603050405020304" pitchFamily="18" charset="0"/>
                <a:cs typeface="Times New Roman" panose="02020603050405020304" pitchFamily="18" charset="0"/>
              </a:rPr>
              <a:t>научиться обеспечивать </a:t>
            </a:r>
            <a:r>
              <a:rPr lang="ru-RU" dirty="0">
                <a:latin typeface="Times New Roman" panose="02020603050405020304" pitchFamily="18" charset="0"/>
                <a:cs typeface="Times New Roman" panose="02020603050405020304" pitchFamily="18" charset="0"/>
              </a:rPr>
              <a:t>безопасность детей в </a:t>
            </a:r>
            <a:r>
              <a:rPr lang="ru-RU" dirty="0" smtClean="0">
                <a:latin typeface="Times New Roman" panose="02020603050405020304" pitchFamily="18" charset="0"/>
                <a:cs typeface="Times New Roman" panose="02020603050405020304" pitchFamily="18" charset="0"/>
              </a:rPr>
              <a:t>интернете. Опасными могут быть контент-загрузки. Контентные </a:t>
            </a:r>
            <a:r>
              <a:rPr lang="ru-RU" dirty="0">
                <a:latin typeface="Times New Roman" panose="02020603050405020304" pitchFamily="18" charset="0"/>
                <a:cs typeface="Times New Roman" panose="02020603050405020304" pitchFamily="18" charset="0"/>
              </a:rPr>
              <a:t>риски – это материалы (тексты, картинки, аудио, видеофайлы, ссылки на сторонние ресурсы), содержащие насилие, агрессию, эротику и порнографию, нецензурную лексику, информацию, разжигающую расовую ненависть, пропаганду анорексии и булимии, суицида, азартных игр, наркотических веществ и т.д. </a:t>
            </a:r>
          </a:p>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Для </a:t>
            </a:r>
            <a:r>
              <a:rPr lang="ru-RU" dirty="0" smtClean="0">
                <a:latin typeface="Times New Roman" panose="02020603050405020304" pitchFamily="18" charset="0"/>
                <a:cs typeface="Times New Roman" panose="02020603050405020304" pitchFamily="18" charset="0"/>
              </a:rPr>
              <a:t>того, чтобы помочь </a:t>
            </a:r>
            <a:r>
              <a:rPr lang="ru-RU" dirty="0">
                <a:latin typeface="Times New Roman" panose="02020603050405020304" pitchFamily="18" charset="0"/>
                <a:cs typeface="Times New Roman" panose="02020603050405020304" pitchFamily="18" charset="0"/>
              </a:rPr>
              <a:t>ребенку избежать столкновения с нежелательным </a:t>
            </a:r>
            <a:r>
              <a:rPr lang="ru-RU" dirty="0" smtClean="0">
                <a:latin typeface="Times New Roman" panose="02020603050405020304" pitchFamily="18" charset="0"/>
                <a:cs typeface="Times New Roman" panose="02020603050405020304" pitchFamily="18" charset="0"/>
              </a:rPr>
              <a:t>контентом необходимо приучить </a:t>
            </a:r>
            <a:r>
              <a:rPr lang="ru-RU" dirty="0">
                <a:latin typeface="Times New Roman" panose="02020603050405020304" pitchFamily="18" charset="0"/>
                <a:cs typeface="Times New Roman" panose="02020603050405020304" pitchFamily="18" charset="0"/>
              </a:rPr>
              <a:t>ребёнка советоваться со взрослыми и немедленно сообщать о появлении нежелательной информации подобного рода</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Объясните </a:t>
            </a:r>
            <a:r>
              <a:rPr lang="ru-RU" dirty="0">
                <a:latin typeface="Times New Roman" panose="02020603050405020304" pitchFamily="18" charset="0"/>
                <a:cs typeface="Times New Roman" panose="02020603050405020304" pitchFamily="18" charset="0"/>
              </a:rPr>
              <a:t>детям, что далеко не все, что они могут прочесть или увидеть в Интернете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правда. Приучите их спрашивать о том, в чем они не уверены</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Старайтесь </a:t>
            </a:r>
            <a:r>
              <a:rPr lang="ru-RU" dirty="0">
                <a:latin typeface="Times New Roman" panose="02020603050405020304" pitchFamily="18" charset="0"/>
                <a:cs typeface="Times New Roman" panose="02020603050405020304" pitchFamily="18" charset="0"/>
              </a:rPr>
              <a:t>спрашивать ребёнка об увиденном в Интернете. Зачастую, открыв один сайт, ребёнок захочет познакомиться и с другими подобными ресурсами</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Включите </a:t>
            </a:r>
            <a:r>
              <a:rPr lang="ru-RU" dirty="0">
                <a:latin typeface="Times New Roman" panose="02020603050405020304" pitchFamily="18" charset="0"/>
                <a:cs typeface="Times New Roman" panose="02020603050405020304" pitchFamily="18" charset="0"/>
              </a:rPr>
              <a:t>программы родительского контроля и безопасного </a:t>
            </a:r>
            <a:r>
              <a:rPr lang="ru-RU" dirty="0" smtClean="0">
                <a:latin typeface="Times New Roman" panose="02020603050405020304" pitchFamily="18" charset="0"/>
                <a:cs typeface="Times New Roman" panose="02020603050405020304" pitchFamily="18" charset="0"/>
              </a:rPr>
              <a:t>поиска, которые </a:t>
            </a:r>
            <a:r>
              <a:rPr lang="ru-RU" dirty="0">
                <a:latin typeface="Times New Roman" panose="02020603050405020304" pitchFamily="18" charset="0"/>
                <a:cs typeface="Times New Roman" panose="02020603050405020304" pitchFamily="18" charset="0"/>
              </a:rPr>
              <a:t>помогут оградить ребёнка от нежелательного контента</a:t>
            </a:r>
            <a:r>
              <a:rPr lang="ru-RU" dirty="0" smtClean="0">
                <a:latin typeface="Times New Roman" panose="02020603050405020304" pitchFamily="18" charset="0"/>
                <a:cs typeface="Times New Roman" panose="02020603050405020304" pitchFamily="18" charset="0"/>
              </a:rPr>
              <a:t>.</a:t>
            </a:r>
          </a:p>
          <a:p>
            <a:endParaRPr lang="ru-RU" dirty="0"/>
          </a:p>
        </p:txBody>
      </p:sp>
    </p:spTree>
    <p:extLst>
      <p:ext uri="{BB962C8B-B14F-4D97-AF65-F5344CB8AC3E}">
        <p14:creationId xmlns:p14="http://schemas.microsoft.com/office/powerpoint/2010/main" val="9791852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215446"/>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Действия педагога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104899"/>
            <a:ext cx="10515600" cy="5072063"/>
          </a:xfrm>
        </p:spPr>
        <p:txBody>
          <a:bodyPr>
            <a:normAutofit fontScale="92500" lnSpcReduction="20000"/>
          </a:bodyPr>
          <a:lstStyle/>
          <a:p>
            <a:pPr marL="0" indent="360000" algn="just">
              <a:lnSpc>
                <a:spcPct val="110000"/>
              </a:lnSpc>
              <a:spcBef>
                <a:spcPts val="0"/>
              </a:spcBef>
              <a:buNone/>
            </a:pPr>
            <a:r>
              <a:rPr lang="ru-RU" dirty="0" smtClean="0">
                <a:latin typeface="Times New Roman" panose="02020603050405020304" pitchFamily="18" charset="0"/>
                <a:cs typeface="Times New Roman" panose="02020603050405020304" pitchFamily="18" charset="0"/>
              </a:rPr>
              <a:t>Постоянно </a:t>
            </a:r>
            <a:r>
              <a:rPr lang="ru-RU" dirty="0">
                <a:latin typeface="Times New Roman" panose="02020603050405020304" pitchFamily="18" charset="0"/>
                <a:cs typeface="Times New Roman" panose="02020603050405020304" pitchFamily="18" charset="0"/>
              </a:rPr>
              <a:t>объясняйте </a:t>
            </a:r>
            <a:r>
              <a:rPr lang="ru-RU" dirty="0" smtClean="0">
                <a:latin typeface="Times New Roman" panose="02020603050405020304" pitchFamily="18" charset="0"/>
                <a:cs typeface="Times New Roman" panose="02020603050405020304" pitchFamily="18" charset="0"/>
              </a:rPr>
              <a:t>ребенку </a:t>
            </a:r>
            <a:r>
              <a:rPr lang="ru-RU" dirty="0">
                <a:latin typeface="Times New Roman" panose="02020603050405020304" pitchFamily="18" charset="0"/>
                <a:cs typeface="Times New Roman" panose="02020603050405020304" pitchFamily="18" charset="0"/>
              </a:rPr>
              <a:t>правила безопасности в Сети. Тем не менее помните, что невозможно всегда находиться рядом с детьми и постоянно их контролировать. Доверительные отношения с детьми, открытый и доброжелательный диалог зачастую может быть гораздо </a:t>
            </a:r>
            <a:r>
              <a:rPr lang="ru-RU" dirty="0" err="1">
                <a:latin typeface="Times New Roman" panose="02020603050405020304" pitchFamily="18" charset="0"/>
                <a:cs typeface="Times New Roman" panose="02020603050405020304" pitchFamily="18" charset="0"/>
              </a:rPr>
              <a:t>конструктивнее</a:t>
            </a:r>
            <a:r>
              <a:rPr lang="ru-RU" dirty="0">
                <a:latin typeface="Times New Roman" panose="02020603050405020304" pitchFamily="18" charset="0"/>
                <a:cs typeface="Times New Roman" panose="02020603050405020304" pitchFamily="18" charset="0"/>
              </a:rPr>
              <a:t>, чем постоянное отслеживание посещаемых сайтов и блокировка всевозможного контента. </a:t>
            </a:r>
          </a:p>
          <a:p>
            <a:pPr marL="0" indent="360000" algn="just">
              <a:lnSpc>
                <a:spcPct val="110000"/>
              </a:lnSpc>
              <a:spcBef>
                <a:spcPts val="0"/>
              </a:spcBef>
              <a:buNone/>
            </a:pPr>
            <a:r>
              <a:rPr lang="ru-RU" dirty="0" smtClean="0">
                <a:latin typeface="Times New Roman" panose="02020603050405020304" pitchFamily="18" charset="0"/>
                <a:cs typeface="Times New Roman" panose="02020603050405020304" pitchFamily="18" charset="0"/>
              </a:rPr>
              <a:t>Используйте </a:t>
            </a:r>
            <a:r>
              <a:rPr lang="ru-RU" dirty="0">
                <a:latin typeface="Times New Roman" panose="02020603050405020304" pitchFamily="18" charset="0"/>
                <a:cs typeface="Times New Roman" panose="02020603050405020304" pitchFamily="18" charset="0"/>
              </a:rPr>
              <a:t>специальные настройки безопасности (инструменты родительского контроля, настройки безопасного поиска и другое).</a:t>
            </a:r>
          </a:p>
          <a:p>
            <a:pPr marL="0" indent="360000" algn="just">
              <a:lnSpc>
                <a:spcPct val="110000"/>
              </a:lnSpc>
              <a:spcBef>
                <a:spcPts val="0"/>
              </a:spcBef>
              <a:buNone/>
            </a:pPr>
            <a:r>
              <a:rPr lang="ru-RU" dirty="0" smtClean="0">
                <a:latin typeface="Times New Roman" panose="02020603050405020304" pitchFamily="18" charset="0"/>
                <a:cs typeface="Times New Roman" panose="02020603050405020304" pitchFamily="18" charset="0"/>
              </a:rPr>
              <a:t>Выработайте </a:t>
            </a:r>
            <a:r>
              <a:rPr lang="ru-RU" dirty="0">
                <a:latin typeface="Times New Roman" panose="02020603050405020304" pitchFamily="18" charset="0"/>
                <a:cs typeface="Times New Roman" panose="02020603050405020304" pitchFamily="18" charset="0"/>
              </a:rPr>
              <a:t>«семейные правила» использования Интернета. Ориентируясь на них, ребенок будет знать, как поступать при столкновении с негативным контентом.</a:t>
            </a:r>
          </a:p>
          <a:p>
            <a:pPr marL="0" indent="360000" algn="just">
              <a:lnSpc>
                <a:spcPct val="110000"/>
              </a:lnSpc>
              <a:spcBef>
                <a:spcPts val="0"/>
              </a:spcBef>
              <a:buNone/>
            </a:pPr>
            <a:r>
              <a:rPr lang="ru-RU" dirty="0" smtClean="0">
                <a:latin typeface="Times New Roman" panose="02020603050405020304" pitchFamily="18" charset="0"/>
                <a:cs typeface="Times New Roman" panose="02020603050405020304" pitchFamily="18" charset="0"/>
              </a:rPr>
              <a:t>Будьте </a:t>
            </a:r>
            <a:r>
              <a:rPr lang="ru-RU" dirty="0">
                <a:latin typeface="Times New Roman" panose="02020603050405020304" pitchFamily="18" charset="0"/>
                <a:cs typeface="Times New Roman" panose="02020603050405020304" pitchFamily="18" charset="0"/>
              </a:rPr>
              <a:t>в курсе того, что ваш ребёнок делает в Интернете. Чаще беседуйте с ребёнком о том, что он делает в Сети.</a:t>
            </a:r>
          </a:p>
          <a:p>
            <a:pPr>
              <a:lnSpc>
                <a:spcPct val="110000"/>
              </a:lnSpc>
            </a:pPr>
            <a:endParaRPr lang="ru-RU" dirty="0"/>
          </a:p>
        </p:txBody>
      </p:sp>
    </p:spTree>
    <p:extLst>
      <p:ext uri="{BB962C8B-B14F-4D97-AF65-F5344CB8AC3E}">
        <p14:creationId xmlns:p14="http://schemas.microsoft.com/office/powerpoint/2010/main" val="13768449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273504"/>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Действия педагогов</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117600"/>
            <a:ext cx="10515600" cy="5740400"/>
          </a:xfrm>
        </p:spPr>
        <p:txBody>
          <a:bodyPr>
            <a:normAutofit fontScale="70000" lnSpcReduction="20000"/>
          </a:bodyPr>
          <a:lstStyle/>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Педагогу </a:t>
            </a:r>
            <a:r>
              <a:rPr lang="ru-RU" dirty="0" smtClean="0">
                <a:latin typeface="Times New Roman" panose="02020603050405020304" pitchFamily="18" charset="0"/>
                <a:cs typeface="Times New Roman" panose="02020603050405020304" pitchFamily="18" charset="0"/>
              </a:rPr>
              <a:t>важно учитывать уровень общей педагогической культуры родителя при раскрытии некоторых тем. Уровень доверия между родителем и ребенком может быть незначительным. Тем не менее необходимо раскрыть следующие направления беседы с родителем.</a:t>
            </a:r>
            <a:endParaRPr lang="ru-RU" dirty="0">
              <a:latin typeface="Times New Roman" panose="02020603050405020304" pitchFamily="18" charset="0"/>
              <a:cs typeface="Times New Roman" panose="02020603050405020304" pitchFamily="18" charset="0"/>
            </a:endParaRPr>
          </a:p>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Говорим </a:t>
            </a:r>
            <a:r>
              <a:rPr lang="ru-RU" dirty="0">
                <a:latin typeface="Times New Roman" panose="02020603050405020304" pitchFamily="18" charset="0"/>
                <a:cs typeface="Times New Roman" panose="02020603050405020304" pitchFamily="18" charset="0"/>
              </a:rPr>
              <a:t>с ребенком о профилактике </a:t>
            </a:r>
            <a:r>
              <a:rPr lang="ru-RU" dirty="0" smtClean="0">
                <a:latin typeface="Times New Roman" panose="02020603050405020304" pitchFamily="18" charset="0"/>
                <a:cs typeface="Times New Roman" panose="02020603050405020304" pitchFamily="18" charset="0"/>
              </a:rPr>
              <a:t>кибербуллинга. Чтобы </a:t>
            </a:r>
            <a:r>
              <a:rPr lang="ru-RU" dirty="0">
                <a:latin typeface="Times New Roman" panose="02020603050405020304" pitchFamily="18" charset="0"/>
                <a:cs typeface="Times New Roman" panose="02020603050405020304" pitchFamily="18" charset="0"/>
              </a:rPr>
              <a:t>уменьшить риск сетевой травли, нужно помнить вот о чем</a:t>
            </a:r>
            <a:r>
              <a:rPr lang="ru-RU" dirty="0" smtClean="0">
                <a:latin typeface="Times New Roman" panose="02020603050405020304" pitchFamily="18" charset="0"/>
                <a:cs typeface="Times New Roman" panose="02020603050405020304" pitchFamily="18" charset="0"/>
              </a:rPr>
              <a:t>, обязательно поговорите об этом с детьми:</a:t>
            </a:r>
          </a:p>
          <a:p>
            <a:pPr indent="360000" algn="just">
              <a:lnSpc>
                <a:spcPct val="120000"/>
              </a:lnSpc>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никогда </a:t>
            </a:r>
            <a:r>
              <a:rPr lang="ru-RU" dirty="0">
                <a:latin typeface="Times New Roman" panose="02020603050405020304" pitchFamily="18" charset="0"/>
                <a:cs typeface="Times New Roman" panose="02020603050405020304" pitchFamily="18" charset="0"/>
              </a:rPr>
              <a:t>и никому не отправлять свои интимные фотографии и видео (те, где нет одежды, или ребенок делает что-то, не предназначенное для всех подряд, или где пьян и не контролирует себя); также не отправлять СМС сексуального содержания и не присоединяйся к таким </a:t>
            </a:r>
            <a:r>
              <a:rPr lang="ru-RU" dirty="0" smtClean="0">
                <a:latin typeface="Times New Roman" panose="02020603050405020304" pitchFamily="18" charset="0"/>
                <a:cs typeface="Times New Roman" panose="02020603050405020304" pitchFamily="18" charset="0"/>
              </a:rPr>
              <a:t>чатам;</a:t>
            </a:r>
          </a:p>
          <a:p>
            <a:pPr indent="360000" algn="just">
              <a:lnSpc>
                <a:spcPct val="120000"/>
              </a:lnSpc>
              <a:spcBef>
                <a:spcPts val="0"/>
              </a:spcBef>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стараться </a:t>
            </a:r>
            <a:r>
              <a:rPr lang="ru-RU" dirty="0">
                <a:latin typeface="Times New Roman" panose="02020603050405020304" pitchFamily="18" charset="0"/>
                <a:cs typeface="Times New Roman" panose="02020603050405020304" pitchFamily="18" charset="0"/>
              </a:rPr>
              <a:t>не создавать впечатление более взрослого (-ой</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это может привлечь тех, кто занимается </a:t>
            </a:r>
            <a:r>
              <a:rPr lang="ru-RU" dirty="0" smtClean="0">
                <a:latin typeface="Times New Roman" panose="02020603050405020304" pitchFamily="18" charset="0"/>
                <a:cs typeface="Times New Roman" panose="02020603050405020304" pitchFamily="18" charset="0"/>
              </a:rPr>
              <a:t>травлей;</a:t>
            </a:r>
          </a:p>
          <a:p>
            <a:pPr indent="360000" algn="just">
              <a:lnSpc>
                <a:spcPct val="120000"/>
              </a:lnSpc>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никому </a:t>
            </a:r>
            <a:r>
              <a:rPr lang="ru-RU" dirty="0">
                <a:latin typeface="Times New Roman" panose="02020603050405020304" pitchFamily="18" charset="0"/>
                <a:cs typeface="Times New Roman" panose="02020603050405020304" pitchFamily="18" charset="0"/>
              </a:rPr>
              <a:t>не позволять снимать себя на фото или видео без твоего разрешения, особенно если ты не одет или </a:t>
            </a:r>
            <a:r>
              <a:rPr lang="ru-RU" dirty="0" smtClean="0">
                <a:latin typeface="Times New Roman" panose="02020603050405020304" pitchFamily="18" charset="0"/>
                <a:cs typeface="Times New Roman" panose="02020603050405020304" pitchFamily="18" charset="0"/>
              </a:rPr>
              <a:t>нетрезв;</a:t>
            </a:r>
          </a:p>
          <a:p>
            <a:pPr indent="360000" algn="just">
              <a:lnSpc>
                <a:spcPct val="120000"/>
              </a:lnSpc>
              <a:spcBef>
                <a:spcPts val="0"/>
              </a:spcBef>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не </a:t>
            </a:r>
            <a:r>
              <a:rPr lang="ru-RU" dirty="0">
                <a:latin typeface="Times New Roman" panose="02020603050405020304" pitchFamily="18" charset="0"/>
                <a:cs typeface="Times New Roman" panose="02020603050405020304" pitchFamily="18" charset="0"/>
              </a:rPr>
              <a:t>писать онлайн то, что ты не можешь сказать человеку в лицо при личной </a:t>
            </a:r>
            <a:r>
              <a:rPr lang="ru-RU" dirty="0" smtClean="0">
                <a:latin typeface="Times New Roman" panose="02020603050405020304" pitchFamily="18" charset="0"/>
                <a:cs typeface="Times New Roman" panose="02020603050405020304" pitchFamily="18" charset="0"/>
              </a:rPr>
              <a:t>встрече;</a:t>
            </a:r>
          </a:p>
          <a:p>
            <a:pPr indent="360000" algn="just">
              <a:lnSpc>
                <a:spcPct val="120000"/>
              </a:lnSpc>
              <a:spcBef>
                <a:spcPts val="0"/>
              </a:spcBef>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Интернет </a:t>
            </a:r>
            <a:r>
              <a:rPr lang="ru-RU" dirty="0">
                <a:latin typeface="Times New Roman" panose="02020603050405020304" pitchFamily="18" charset="0"/>
                <a:cs typeface="Times New Roman" panose="02020603050405020304" pitchFamily="18" charset="0"/>
              </a:rPr>
              <a:t>провоцирует людей быть грубыми и невежливыми, не поддавайтесь, даже если все вокруг так делают.</a:t>
            </a:r>
          </a:p>
        </p:txBody>
      </p:sp>
    </p:spTree>
    <p:extLst>
      <p:ext uri="{BB962C8B-B14F-4D97-AF65-F5344CB8AC3E}">
        <p14:creationId xmlns:p14="http://schemas.microsoft.com/office/powerpoint/2010/main" val="34962610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anose="02020603050405020304" pitchFamily="18" charset="0"/>
                <a:cs typeface="Times New Roman" panose="02020603050405020304" pitchFamily="18" charset="0"/>
              </a:rPr>
              <a:t>Действия педагогов</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2044700"/>
            <a:ext cx="10515600" cy="3048000"/>
          </a:xfrm>
        </p:spPr>
        <p:txBody>
          <a:bodyPr/>
          <a:lstStyle/>
          <a:p>
            <a:pPr marL="0" indent="0" algn="just">
              <a:buNone/>
            </a:pPr>
            <a:r>
              <a:rPr lang="ru-RU" dirty="0" smtClean="0">
                <a:latin typeface="Times New Roman" panose="02020603050405020304" pitchFamily="18" charset="0"/>
                <a:cs typeface="Times New Roman" panose="02020603050405020304" pitchFamily="18" charset="0"/>
              </a:rPr>
              <a:t>   В случае возникновения угрозы жизни и здоровью, тем более, вполне реальные и реализуемые в настоящей жизни, родители должны обратиться в полицию. </a:t>
            </a:r>
            <a:endParaRPr lang="ru-RU" dirty="0">
              <a:latin typeface="Times New Roman" panose="02020603050405020304" pitchFamily="18" charset="0"/>
              <a:cs typeface="Times New Roman" panose="02020603050405020304" pitchFamily="18" charset="0"/>
            </a:endParaRPr>
          </a:p>
        </p:txBody>
      </p:sp>
      <p:graphicFrame>
        <p:nvGraphicFramePr>
          <p:cNvPr id="5" name="Объект 4"/>
          <p:cNvGraphicFramePr>
            <a:graphicFrameLocks noChangeAspect="1"/>
          </p:cNvGraphicFramePr>
          <p:nvPr>
            <p:extLst>
              <p:ext uri="{D42A27DB-BD31-4B8C-83A1-F6EECF244321}">
                <p14:modId xmlns:p14="http://schemas.microsoft.com/office/powerpoint/2010/main" val="2440425105"/>
              </p:ext>
            </p:extLst>
          </p:nvPr>
        </p:nvGraphicFramePr>
        <p:xfrm>
          <a:off x="9963584" y="3495675"/>
          <a:ext cx="1745816" cy="3194050"/>
        </p:xfrm>
        <a:graphic>
          <a:graphicData uri="http://schemas.openxmlformats.org/presentationml/2006/ole">
            <mc:AlternateContent xmlns:mc="http://schemas.openxmlformats.org/markup-compatibility/2006">
              <mc:Choice xmlns:v="urn:schemas-microsoft-com:vml" Requires="v">
                <p:oleObj spid="_x0000_s7179" name="Image" r:id="rId3" imgW="3352320" imgH="6133320" progId="Photoshop.Image.18">
                  <p:embed/>
                </p:oleObj>
              </mc:Choice>
              <mc:Fallback>
                <p:oleObj name="Image" r:id="rId3" imgW="3352320" imgH="6133320" progId="Photoshop.Image.18">
                  <p:embed/>
                  <p:pic>
                    <p:nvPicPr>
                      <p:cNvPr id="0" name=""/>
                      <p:cNvPicPr/>
                      <p:nvPr/>
                    </p:nvPicPr>
                    <p:blipFill>
                      <a:blip r:embed="rId4"/>
                      <a:stretch>
                        <a:fillRect/>
                      </a:stretch>
                    </p:blipFill>
                    <p:spPr>
                      <a:xfrm>
                        <a:off x="9963584" y="3495675"/>
                        <a:ext cx="1745816" cy="3194050"/>
                      </a:xfrm>
                      <a:prstGeom prst="rect">
                        <a:avLst/>
                      </a:prstGeom>
                    </p:spPr>
                  </p:pic>
                </p:oleObj>
              </mc:Fallback>
            </mc:AlternateContent>
          </a:graphicData>
        </a:graphic>
      </p:graphicFrame>
    </p:spTree>
    <p:extLst>
      <p:ext uri="{BB962C8B-B14F-4D97-AF65-F5344CB8AC3E}">
        <p14:creationId xmlns:p14="http://schemas.microsoft.com/office/powerpoint/2010/main" val="41418878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37961"/>
          </a:xfrm>
        </p:spPr>
        <p:txBody>
          <a:bodyPr/>
          <a:lstStyle/>
          <a:p>
            <a:pPr algn="ctr"/>
            <a:r>
              <a:rPr lang="ru-RU" dirty="0" smtClean="0">
                <a:latin typeface="Times New Roman" panose="02020603050405020304" pitchFamily="18" charset="0"/>
                <a:cs typeface="Times New Roman" panose="02020603050405020304" pitchFamily="18" charset="0"/>
              </a:rPr>
              <a:t>Действия педагогов</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277257"/>
            <a:ext cx="10515600" cy="4899706"/>
          </a:xfrm>
        </p:spPr>
        <p:txBody>
          <a:bodyPr>
            <a:normAutofit fontScale="92500" lnSpcReduction="20000"/>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Тематические </a:t>
            </a:r>
            <a:r>
              <a:rPr lang="ru-RU" dirty="0" smtClean="0">
                <a:latin typeface="Times New Roman" panose="02020603050405020304" pitchFamily="18" charset="0"/>
                <a:cs typeface="Times New Roman" panose="02020603050405020304" pitchFamily="18" charset="0"/>
              </a:rPr>
              <a:t>классные часы являются еще одной формой работы педагога по профилактике кибербуллинга. Часто педагогу становится известным факты уже начавшегося кибербуллинга. Здесь важно раскрыть на классных часах общие механизмы действий ребенка, ставшего участником кибербуллинга.</a:t>
            </a:r>
          </a:p>
          <a:p>
            <a:pPr marL="0" indent="360000" algn="just">
              <a:spcBef>
                <a:spcPts val="0"/>
              </a:spcBef>
              <a:buNone/>
            </a:pPr>
            <a:endParaRPr lang="ru-RU" dirty="0" smtClean="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Ребенок </a:t>
            </a:r>
            <a:r>
              <a:rPr lang="ru-RU" dirty="0" smtClean="0">
                <a:latin typeface="Times New Roman" panose="02020603050405020304" pitchFamily="18" charset="0"/>
                <a:cs typeface="Times New Roman" panose="02020603050405020304" pitchFamily="18" charset="0"/>
              </a:rPr>
              <a:t>должен понимать, что если </a:t>
            </a:r>
            <a:r>
              <a:rPr lang="ru-RU" dirty="0">
                <a:latin typeface="Times New Roman" panose="02020603050405020304" pitchFamily="18" charset="0"/>
                <a:cs typeface="Times New Roman" panose="02020603050405020304" pitchFamily="18" charset="0"/>
              </a:rPr>
              <a:t>что-то из личной информации попало к другим людям и они используют это для того, чтобы оскорблять или заставить что-то сделать, важно использовать </a:t>
            </a:r>
            <a:r>
              <a:rPr lang="ru-RU" b="1" dirty="0">
                <a:latin typeface="Times New Roman" panose="02020603050405020304" pitchFamily="18" charset="0"/>
                <a:cs typeface="Times New Roman" panose="02020603050405020304" pitchFamily="18" charset="0"/>
              </a:rPr>
              <a:t>три</a:t>
            </a:r>
            <a:r>
              <a:rPr lang="ru-RU" dirty="0">
                <a:latin typeface="Times New Roman" panose="02020603050405020304" pitchFamily="18" charset="0"/>
                <a:cs typeface="Times New Roman" panose="02020603050405020304" pitchFamily="18" charset="0"/>
              </a:rPr>
              <a:t> правила</a:t>
            </a:r>
            <a:r>
              <a:rPr lang="ru-RU" dirty="0" smtClean="0">
                <a:latin typeface="Times New Roman" panose="02020603050405020304" pitchFamily="18" charset="0"/>
                <a:cs typeface="Times New Roman" panose="02020603050405020304" pitchFamily="18" charset="0"/>
              </a:rPr>
              <a:t>:</a:t>
            </a:r>
          </a:p>
          <a:p>
            <a:pPr marL="0" indent="360000" algn="just">
              <a:spcBef>
                <a:spcPts val="0"/>
              </a:spcBef>
              <a:buNone/>
            </a:pPr>
            <a:endParaRPr lang="ru-RU" dirty="0">
              <a:latin typeface="Times New Roman" panose="02020603050405020304" pitchFamily="18" charset="0"/>
              <a:cs typeface="Times New Roman" panose="02020603050405020304" pitchFamily="18" charset="0"/>
            </a:endParaRP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не </a:t>
            </a:r>
            <a:r>
              <a:rPr lang="ru-RU" b="1" dirty="0">
                <a:latin typeface="Times New Roman" panose="02020603050405020304" pitchFamily="18" charset="0"/>
                <a:cs typeface="Times New Roman" panose="02020603050405020304" pitchFamily="18" charset="0"/>
              </a:rPr>
              <a:t>соглашаться ни на что;</a:t>
            </a:r>
          </a:p>
          <a:p>
            <a:pPr indent="360000" algn="just">
              <a:spcBef>
                <a:spcPts val="0"/>
              </a:spcBef>
              <a:buFont typeface="Wingdings" panose="05000000000000000000" pitchFamily="2" charset="2"/>
              <a:buChar char="§"/>
            </a:pPr>
            <a:r>
              <a:rPr lang="ru-RU" b="1" dirty="0" smtClean="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не </a:t>
            </a:r>
            <a:r>
              <a:rPr lang="ru-RU" b="1" dirty="0">
                <a:latin typeface="Times New Roman" panose="02020603050405020304" pitchFamily="18" charset="0"/>
                <a:cs typeface="Times New Roman" panose="02020603050405020304" pitchFamily="18" charset="0"/>
              </a:rPr>
              <a:t>вступать в диалог;</a:t>
            </a:r>
          </a:p>
          <a:p>
            <a:pPr indent="360000" algn="just">
              <a:spcBef>
                <a:spcPts val="0"/>
              </a:spcBef>
              <a:buFont typeface="Wingdings" panose="05000000000000000000" pitchFamily="2" charset="2"/>
              <a:buChar char="§"/>
            </a:pPr>
            <a:r>
              <a:rPr lang="ru-RU" b="1" dirty="0" smtClean="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не </a:t>
            </a:r>
            <a:r>
              <a:rPr lang="ru-RU" b="1" dirty="0">
                <a:latin typeface="Times New Roman" panose="02020603050405020304" pitchFamily="18" charset="0"/>
                <a:cs typeface="Times New Roman" panose="02020603050405020304" pitchFamily="18" charset="0"/>
              </a:rPr>
              <a:t>скрывать от родителей</a:t>
            </a:r>
            <a:r>
              <a:rPr lang="ru-RU" b="1" dirty="0" smtClean="0">
                <a:latin typeface="Times New Roman" panose="02020603050405020304" pitchFamily="18" charset="0"/>
                <a:cs typeface="Times New Roman" panose="02020603050405020304" pitchFamily="18" charset="0"/>
              </a:rPr>
              <a:t>.</a:t>
            </a:r>
          </a:p>
          <a:p>
            <a:pPr marL="0" indent="360000" algn="just">
              <a:spcBef>
                <a:spcPts val="0"/>
              </a:spcBef>
              <a:buNone/>
            </a:pPr>
            <a:endParaRPr lang="ru-RU" b="1" dirty="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Лучше </a:t>
            </a:r>
            <a:r>
              <a:rPr lang="ru-RU" dirty="0">
                <a:latin typeface="Times New Roman" panose="02020603050405020304" pitchFamily="18" charset="0"/>
                <a:cs typeface="Times New Roman" panose="02020603050405020304" pitchFamily="18" charset="0"/>
              </a:rPr>
              <a:t>всего сразу выйти из всех аккаунтов, чатов и социальных сетей, где тебя атакуют, и сообщить родителям.</a:t>
            </a:r>
          </a:p>
        </p:txBody>
      </p:sp>
    </p:spTree>
    <p:extLst>
      <p:ext uri="{BB962C8B-B14F-4D97-AF65-F5344CB8AC3E}">
        <p14:creationId xmlns:p14="http://schemas.microsoft.com/office/powerpoint/2010/main" val="21571074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331561"/>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Действия педагога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60400" y="1117600"/>
            <a:ext cx="11087100" cy="5499100"/>
          </a:xfrm>
        </p:spPr>
        <p:txBody>
          <a:bodyPr>
            <a:normAutofit fontScale="70000" lnSpcReduction="20000"/>
          </a:bodyPr>
          <a:lstStyle/>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Педагог </a:t>
            </a:r>
            <a:r>
              <a:rPr lang="ru-RU" dirty="0" smtClean="0">
                <a:latin typeface="Times New Roman" panose="02020603050405020304" pitchFamily="18" charset="0"/>
                <a:cs typeface="Times New Roman" panose="02020603050405020304" pitchFamily="18" charset="0"/>
              </a:rPr>
              <a:t>должен донести, что даже </a:t>
            </a:r>
            <a:r>
              <a:rPr lang="ru-RU" dirty="0">
                <a:latin typeface="Times New Roman" panose="02020603050405020304" pitchFamily="18" charset="0"/>
                <a:cs typeface="Times New Roman" panose="02020603050405020304" pitchFamily="18" charset="0"/>
              </a:rPr>
              <a:t>в том случае, когда ты хочется  скрыть от родителей то, что попало к другим людям, вред от травли будет больше, чем от того, что они об этом узнают. К тому же в большинстве случаев эта личная информация все равно становится им известна.</a:t>
            </a:r>
          </a:p>
          <a:p>
            <a:pPr marL="0" indent="360000">
              <a:lnSpc>
                <a:spcPct val="120000"/>
              </a:lnSpc>
              <a:spcBef>
                <a:spcPts val="0"/>
              </a:spcBef>
              <a:buNone/>
            </a:pPr>
            <a:endParaRPr lang="ru-RU" dirty="0" smtClean="0">
              <a:latin typeface="Times New Roman" panose="02020603050405020304" pitchFamily="18" charset="0"/>
              <a:cs typeface="Times New Roman" panose="02020603050405020304" pitchFamily="18" charset="0"/>
            </a:endParaRPr>
          </a:p>
          <a:p>
            <a:pPr marL="0" indent="360000" algn="just">
              <a:lnSpc>
                <a:spcPct val="120000"/>
              </a:lnSpc>
              <a:spcBef>
                <a:spcPts val="0"/>
              </a:spcBef>
              <a:buNone/>
            </a:pPr>
            <a:r>
              <a:rPr lang="ru-RU" dirty="0" smtClean="0">
                <a:latin typeface="Times New Roman" panose="02020603050405020304" pitchFamily="18" charset="0"/>
                <a:cs typeface="Times New Roman" panose="02020603050405020304" pitchFamily="18" charset="0"/>
              </a:rPr>
              <a:t>Дополнительные </a:t>
            </a:r>
            <a:r>
              <a:rPr lang="ru-RU" dirty="0" smtClean="0">
                <a:latin typeface="Times New Roman" panose="02020603050405020304" pitchFamily="18" charset="0"/>
                <a:cs typeface="Times New Roman" panose="02020603050405020304" pitchFamily="18" charset="0"/>
              </a:rPr>
              <a:t>правила противодействия </a:t>
            </a:r>
            <a:r>
              <a:rPr lang="ru-RU" dirty="0" err="1" smtClean="0">
                <a:latin typeface="Times New Roman" panose="02020603050405020304" pitchFamily="18" charset="0"/>
                <a:cs typeface="Times New Roman" panose="02020603050405020304" pitchFamily="18" charset="0"/>
              </a:rPr>
              <a:t>кибербуллингу</a:t>
            </a:r>
            <a:r>
              <a:rPr lang="ru-RU" dirty="0" smtClean="0">
                <a:latin typeface="Times New Roman" panose="02020603050405020304" pitchFamily="18" charset="0"/>
                <a:cs typeface="Times New Roman" panose="02020603050405020304" pitchFamily="18" charset="0"/>
              </a:rPr>
              <a:t>, которые необходимо раскрыть детям:</a:t>
            </a:r>
            <a:endParaRPr lang="ru-RU" dirty="0">
              <a:latin typeface="Times New Roman" panose="02020603050405020304" pitchFamily="18" charset="0"/>
              <a:cs typeface="Times New Roman" panose="02020603050405020304" pitchFamily="18" charset="0"/>
            </a:endParaRPr>
          </a:p>
          <a:p>
            <a:pPr indent="360000" algn="just">
              <a:lnSpc>
                <a:spcPct val="120000"/>
              </a:lnSpc>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все </a:t>
            </a:r>
            <a:r>
              <a:rPr lang="ru-RU" dirty="0">
                <a:latin typeface="Times New Roman" panose="02020603050405020304" pitchFamily="18" charset="0"/>
                <a:cs typeface="Times New Roman" panose="02020603050405020304" pitchFamily="18" charset="0"/>
              </a:rPr>
              <a:t>грубые и оскорбительные сообщения должны оставаться без </a:t>
            </a:r>
            <a:r>
              <a:rPr lang="ru-RU" dirty="0" smtClean="0">
                <a:latin typeface="Times New Roman" panose="02020603050405020304" pitchFamily="18" charset="0"/>
                <a:cs typeface="Times New Roman" panose="02020603050405020304" pitchFamily="18" charset="0"/>
              </a:rPr>
              <a:t>ответа</a:t>
            </a:r>
            <a:r>
              <a:rPr lang="ru-RU" dirty="0">
                <a:latin typeface="Times New Roman" panose="02020603050405020304" pitchFamily="18" charset="0"/>
                <a:cs typeface="Times New Roman" panose="02020603050405020304" pitchFamily="18" charset="0"/>
              </a:rPr>
              <a:t>;</a:t>
            </a:r>
          </a:p>
          <a:p>
            <a:pPr indent="360000" algn="just">
              <a:lnSpc>
                <a:spcPct val="120000"/>
              </a:lnSpc>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если </a:t>
            </a:r>
            <a:r>
              <a:rPr lang="ru-RU" dirty="0">
                <a:latin typeface="Times New Roman" panose="02020603050405020304" pitchFamily="18" charset="0"/>
                <a:cs typeface="Times New Roman" panose="02020603050405020304" pitchFamily="18" charset="0"/>
              </a:rPr>
              <a:t>пишет кто-то, кого  не знаете, не реагируйте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лучше всего удалить сообщение совсем и заблокировать этого </a:t>
            </a:r>
            <a:r>
              <a:rPr lang="ru-RU" dirty="0" smtClean="0">
                <a:latin typeface="Times New Roman" panose="02020603050405020304" pitchFamily="18" charset="0"/>
                <a:cs typeface="Times New Roman" panose="02020603050405020304" pitchFamily="18" charset="0"/>
              </a:rPr>
              <a:t>юзера</a:t>
            </a:r>
            <a:r>
              <a:rPr lang="ru-RU" dirty="0">
                <a:latin typeface="Times New Roman" panose="02020603050405020304" pitchFamily="18" charset="0"/>
                <a:cs typeface="Times New Roman" panose="02020603050405020304" pitchFamily="18" charset="0"/>
              </a:rPr>
              <a:t>;</a:t>
            </a:r>
          </a:p>
          <a:p>
            <a:pPr indent="360000" algn="just">
              <a:lnSpc>
                <a:spcPct val="120000"/>
              </a:lnSpc>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если </a:t>
            </a:r>
            <a:r>
              <a:rPr lang="ru-RU" dirty="0">
                <a:latin typeface="Times New Roman" panose="02020603050405020304" pitchFamily="18" charset="0"/>
                <a:cs typeface="Times New Roman" panose="02020603050405020304" pitchFamily="18" charset="0"/>
              </a:rPr>
              <a:t>есть техническая возможность заблокировать оскорбляющих, нужно это сделать сразу же, а также пожаловаться на них в техподдержку: большинство сайтов не поддерживают травлю и заблокируют/удалят аккаунт, с которого она </a:t>
            </a:r>
            <a:r>
              <a:rPr lang="ru-RU" dirty="0" smtClean="0">
                <a:latin typeface="Times New Roman" panose="02020603050405020304" pitchFamily="18" charset="0"/>
                <a:cs typeface="Times New Roman" panose="02020603050405020304" pitchFamily="18" charset="0"/>
              </a:rPr>
              <a:t>ведется</a:t>
            </a:r>
            <a:r>
              <a:rPr lang="ru-RU" dirty="0">
                <a:latin typeface="Times New Roman" panose="02020603050405020304" pitchFamily="18" charset="0"/>
                <a:cs typeface="Times New Roman" panose="02020603050405020304" pitchFamily="18" charset="0"/>
              </a:rPr>
              <a:t>;</a:t>
            </a:r>
          </a:p>
          <a:p>
            <a:pPr indent="360000" algn="just">
              <a:lnSpc>
                <a:spcPct val="120000"/>
              </a:lnSpc>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если </a:t>
            </a:r>
            <a:r>
              <a:rPr lang="ru-RU" dirty="0">
                <a:latin typeface="Times New Roman" panose="02020603050405020304" pitchFamily="18" charset="0"/>
                <a:cs typeface="Times New Roman" panose="02020603050405020304" pitchFamily="18" charset="0"/>
              </a:rPr>
              <a:t>твою почту заваливают такими сообщениями, можно сменить почтовый </a:t>
            </a:r>
            <a:r>
              <a:rPr lang="ru-RU" dirty="0" smtClean="0">
                <a:latin typeface="Times New Roman" panose="02020603050405020304" pitchFamily="18" charset="0"/>
                <a:cs typeface="Times New Roman" panose="02020603050405020304" pitchFamily="18" charset="0"/>
              </a:rPr>
              <a:t>ящик</a:t>
            </a:r>
            <a:r>
              <a:rPr lang="ru-RU" dirty="0">
                <a:latin typeface="Times New Roman" panose="02020603050405020304" pitchFamily="18" charset="0"/>
                <a:cs typeface="Times New Roman" panose="02020603050405020304" pitchFamily="18" charset="0"/>
              </a:rPr>
              <a:t>;</a:t>
            </a:r>
          </a:p>
          <a:p>
            <a:pPr indent="360000" algn="just">
              <a:lnSpc>
                <a:spcPct val="120000"/>
              </a:lnSpc>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любой </a:t>
            </a:r>
            <a:r>
              <a:rPr lang="ru-RU" dirty="0">
                <a:latin typeface="Times New Roman" panose="02020603050405020304" pitchFamily="18" charset="0"/>
                <a:cs typeface="Times New Roman" panose="02020603050405020304" pitchFamily="18" charset="0"/>
              </a:rPr>
              <a:t>сайт, программа или чат, где тебе некомфортно, должны попасть в «черный список»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уходите оттуда и не возвращайтесь, пока ситуация не </a:t>
            </a:r>
            <a:r>
              <a:rPr lang="ru-RU" dirty="0" smtClean="0">
                <a:latin typeface="Times New Roman" panose="02020603050405020304" pitchFamily="18" charset="0"/>
                <a:cs typeface="Times New Roman" panose="02020603050405020304" pitchFamily="18" charset="0"/>
              </a:rPr>
              <a:t>изменится</a:t>
            </a:r>
            <a:r>
              <a:rPr lang="ru-RU" dirty="0">
                <a:latin typeface="Times New Roman" panose="02020603050405020304" pitchFamily="18" charset="0"/>
                <a:cs typeface="Times New Roman" panose="02020603050405020304" pitchFamily="18" charset="0"/>
              </a:rPr>
              <a:t>;</a:t>
            </a:r>
          </a:p>
          <a:p>
            <a:pPr indent="360000" algn="just">
              <a:lnSpc>
                <a:spcPct val="120000"/>
              </a:lnSpc>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если </a:t>
            </a:r>
            <a:r>
              <a:rPr lang="ru-RU" dirty="0">
                <a:latin typeface="Times New Roman" panose="02020603050405020304" pitchFamily="18" charset="0"/>
                <a:cs typeface="Times New Roman" panose="02020603050405020304" pitchFamily="18" charset="0"/>
              </a:rPr>
              <a:t>вам пишут или делают гадости, не нужно пытаться отвечать тем же. Во-первых, у тебя может не получиться, во-вторых, это только увеличит злобу и тебя могут начать преследовать.</a:t>
            </a:r>
          </a:p>
        </p:txBody>
      </p:sp>
    </p:spTree>
    <p:extLst>
      <p:ext uri="{BB962C8B-B14F-4D97-AF65-F5344CB8AC3E}">
        <p14:creationId xmlns:p14="http://schemas.microsoft.com/office/powerpoint/2010/main" val="38555047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anose="02020603050405020304" pitchFamily="18" charset="0"/>
                <a:cs typeface="Times New Roman" panose="02020603050405020304" pitchFamily="18" charset="0"/>
              </a:rPr>
              <a:t>Действия педагога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0" indent="0" algn="just">
              <a:buNone/>
            </a:pPr>
            <a:r>
              <a:rPr lang="ru-RU" dirty="0" smtClean="0">
                <a:latin typeface="Times New Roman" panose="02020603050405020304" pitchFamily="18" charset="0"/>
                <a:cs typeface="Times New Roman" panose="02020603050405020304" pitchFamily="18" charset="0"/>
              </a:rPr>
              <a:t>    Проблемная </a:t>
            </a:r>
            <a:r>
              <a:rPr lang="ru-RU" dirty="0">
                <a:latin typeface="Times New Roman" panose="02020603050405020304" pitchFamily="18" charset="0"/>
                <a:cs typeface="Times New Roman" panose="02020603050405020304" pitchFamily="18" charset="0"/>
              </a:rPr>
              <a:t>ситуация </a:t>
            </a:r>
            <a:r>
              <a:rPr lang="ru-RU" dirty="0" smtClean="0">
                <a:latin typeface="Times New Roman" panose="02020603050405020304" pitchFamily="18" charset="0"/>
                <a:cs typeface="Times New Roman" panose="02020603050405020304" pitchFamily="18" charset="0"/>
              </a:rPr>
              <a:t>приводит </a:t>
            </a:r>
            <a:r>
              <a:rPr lang="ru-RU" dirty="0">
                <a:latin typeface="Times New Roman" panose="02020603050405020304" pitchFamily="18" charset="0"/>
                <a:cs typeface="Times New Roman" panose="02020603050405020304" pitchFamily="18" charset="0"/>
              </a:rPr>
              <a:t>к психической травме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причем у всех членов семьи. Родители могут испытывать ту же гамму чувств, что и ребенок, </a:t>
            </a: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гнев, стыд, вину, потерянность. </a:t>
            </a:r>
            <a:r>
              <a:rPr lang="ru-RU" dirty="0" smtClean="0">
                <a:latin typeface="Times New Roman" panose="02020603050405020304" pitchFamily="18" charset="0"/>
                <a:cs typeface="Times New Roman" panose="02020603050405020304" pitchFamily="18" charset="0"/>
              </a:rPr>
              <a:t>Родителям следует порекомендовать обратиться за </a:t>
            </a:r>
            <a:r>
              <a:rPr lang="ru-RU" dirty="0">
                <a:latin typeface="Times New Roman" panose="02020603050405020304" pitchFamily="18" charset="0"/>
                <a:cs typeface="Times New Roman" panose="02020603050405020304" pitchFamily="18" charset="0"/>
              </a:rPr>
              <a:t>помощью психолога. </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87459" y="3314700"/>
            <a:ext cx="4212441" cy="3233998"/>
          </a:xfrm>
          <a:prstGeom prst="rect">
            <a:avLst/>
          </a:prstGeom>
        </p:spPr>
      </p:pic>
    </p:spTree>
    <p:extLst>
      <p:ext uri="{BB962C8B-B14F-4D97-AF65-F5344CB8AC3E}">
        <p14:creationId xmlns:p14="http://schemas.microsoft.com/office/powerpoint/2010/main" val="3954952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36361"/>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Типы буллинга</a:t>
            </a:r>
          </a:p>
        </p:txBody>
      </p:sp>
      <p:sp>
        <p:nvSpPr>
          <p:cNvPr id="3" name="Объект 2"/>
          <p:cNvSpPr>
            <a:spLocks noGrp="1"/>
          </p:cNvSpPr>
          <p:nvPr>
            <p:ph idx="1"/>
          </p:nvPr>
        </p:nvSpPr>
        <p:spPr>
          <a:xfrm>
            <a:off x="609601" y="1394279"/>
            <a:ext cx="10943770" cy="5030334"/>
          </a:xfrm>
        </p:spPr>
        <p:txBody>
          <a:bodyPr>
            <a:normAutofit fontScale="92500"/>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Выделяют </a:t>
            </a:r>
            <a:r>
              <a:rPr lang="ru-RU" dirty="0">
                <a:latin typeface="Times New Roman" panose="02020603050405020304" pitchFamily="18" charset="0"/>
                <a:cs typeface="Times New Roman" panose="02020603050405020304" pitchFamily="18" charset="0"/>
              </a:rPr>
              <a:t>следующие типы буллинга:</a:t>
            </a: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прямой </a:t>
            </a:r>
            <a:r>
              <a:rPr lang="ru-RU" dirty="0">
                <a:latin typeface="Times New Roman" panose="02020603050405020304" pitchFamily="18" charset="0"/>
                <a:cs typeface="Times New Roman" panose="02020603050405020304" pitchFamily="18" charset="0"/>
              </a:rPr>
              <a:t>(и физический, и вербальный);</a:t>
            </a: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косвенный </a:t>
            </a:r>
            <a:r>
              <a:rPr lang="ru-RU" dirty="0">
                <a:latin typeface="Times New Roman" panose="02020603050405020304" pitchFamily="18" charset="0"/>
                <a:cs typeface="Times New Roman" panose="02020603050405020304" pitchFamily="18" charset="0"/>
              </a:rPr>
              <a:t>(социальная депривация, сплетни, заговоры и </a:t>
            </a:r>
            <a:r>
              <a:rPr lang="ru-RU" dirty="0" smtClean="0">
                <a:latin typeface="Times New Roman" panose="02020603050405020304" pitchFamily="18" charset="0"/>
                <a:cs typeface="Times New Roman" panose="02020603050405020304" pitchFamily="18" charset="0"/>
              </a:rPr>
              <a:t>т.п</a:t>
            </a:r>
            <a:r>
              <a:rPr lang="ru-RU" dirty="0">
                <a:latin typeface="Times New Roman" panose="02020603050405020304" pitchFamily="18" charset="0"/>
                <a:cs typeface="Times New Roman" panose="02020603050405020304" pitchFamily="18" charset="0"/>
              </a:rPr>
              <a:t>.).</a:t>
            </a: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    </a:t>
            </a: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Прямой </a:t>
            </a:r>
            <a:r>
              <a:rPr lang="ru-RU" dirty="0">
                <a:latin typeface="Times New Roman" panose="02020603050405020304" pitchFamily="18" charset="0"/>
                <a:cs typeface="Times New Roman" panose="02020603050405020304" pitchFamily="18" charset="0"/>
              </a:rPr>
              <a:t>физический </a:t>
            </a:r>
            <a:r>
              <a:rPr lang="ru-RU" dirty="0" err="1">
                <a:latin typeface="Times New Roman" panose="02020603050405020304" pitchFamily="18" charset="0"/>
                <a:cs typeface="Times New Roman" panose="02020603050405020304" pitchFamily="18" charset="0"/>
              </a:rPr>
              <a:t>буллинг</a:t>
            </a:r>
            <a:r>
              <a:rPr lang="ru-RU" dirty="0">
                <a:latin typeface="Times New Roman" panose="02020603050405020304" pitchFamily="18" charset="0"/>
                <a:cs typeface="Times New Roman" panose="02020603050405020304" pitchFamily="18" charset="0"/>
              </a:rPr>
              <a:t> наиболее характерен для мальчиков, а косвенный и социальная </a:t>
            </a:r>
            <a:r>
              <a:rPr lang="ru-RU" dirty="0" smtClean="0">
                <a:latin typeface="Times New Roman" panose="02020603050405020304" pitchFamily="18" charset="0"/>
                <a:cs typeface="Times New Roman" panose="02020603050405020304" pitchFamily="18" charset="0"/>
              </a:rPr>
              <a:t>депривация (потеря </a:t>
            </a:r>
            <a:r>
              <a:rPr lang="ru-RU" dirty="0">
                <a:latin typeface="Times New Roman" panose="02020603050405020304" pitchFamily="18" charset="0"/>
                <a:cs typeface="Times New Roman" panose="02020603050405020304" pitchFamily="18" charset="0"/>
              </a:rPr>
              <a:t>возможности удовлетворения основополагающих жизненных </a:t>
            </a:r>
            <a:r>
              <a:rPr lang="ru-RU" dirty="0" smtClean="0">
                <a:latin typeface="Times New Roman" panose="02020603050405020304" pitchFamily="18" charset="0"/>
                <a:cs typeface="Times New Roman" panose="02020603050405020304" pitchFamily="18" charset="0"/>
              </a:rPr>
              <a:t>потребностей)  </a:t>
            </a:r>
            <a:r>
              <a:rPr lang="ru-RU" dirty="0">
                <a:latin typeface="Times New Roman" panose="02020603050405020304" pitchFamily="18" charset="0"/>
                <a:cs typeface="Times New Roman" panose="02020603050405020304" pitchFamily="18" charset="0"/>
              </a:rPr>
              <a:t>- для девочек. </a:t>
            </a:r>
            <a:endParaRPr lang="en-US" dirty="0" smtClean="0">
              <a:latin typeface="Times New Roman" panose="02020603050405020304" pitchFamily="18" charset="0"/>
              <a:cs typeface="Times New Roman" panose="02020603050405020304" pitchFamily="18" charset="0"/>
            </a:endParaRPr>
          </a:p>
          <a:p>
            <a:pPr marL="0" indent="360000" algn="just">
              <a:spcBef>
                <a:spcPts val="0"/>
              </a:spcBef>
              <a:buNone/>
            </a:pPr>
            <a:endParaRPr lang="en-US" dirty="0" smtClean="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Мальчики </a:t>
            </a:r>
            <a:r>
              <a:rPr lang="ru-RU" dirty="0">
                <a:latin typeface="Times New Roman" panose="02020603050405020304" pitchFamily="18" charset="0"/>
                <a:cs typeface="Times New Roman" panose="02020603050405020304" pitchFamily="18" charset="0"/>
              </a:rPr>
              <a:t>значительно чаще принимают участие в </a:t>
            </a:r>
            <a:r>
              <a:rPr lang="ru-RU" dirty="0" err="1">
                <a:latin typeface="Times New Roman" panose="02020603050405020304" pitchFamily="18" charset="0"/>
                <a:cs typeface="Times New Roman" panose="02020603050405020304" pitchFamily="18" charset="0"/>
              </a:rPr>
              <a:t>буллинге</a:t>
            </a:r>
            <a:r>
              <a:rPr lang="ru-RU" dirty="0">
                <a:latin typeface="Times New Roman" panose="02020603050405020304" pitchFamily="18" charset="0"/>
                <a:cs typeface="Times New Roman" panose="02020603050405020304" pitchFamily="18" charset="0"/>
              </a:rPr>
              <a:t>, нежели девочки. При этом, особенно опасен, </a:t>
            </a:r>
            <a:r>
              <a:rPr lang="ru-RU" dirty="0" err="1">
                <a:latin typeface="Times New Roman" panose="02020603050405020304" pitchFamily="18" charset="0"/>
                <a:cs typeface="Times New Roman" panose="02020603050405020304" pitchFamily="18" charset="0"/>
              </a:rPr>
              <a:t>буллинг</a:t>
            </a:r>
            <a:r>
              <a:rPr lang="ru-RU" dirty="0">
                <a:latin typeface="Times New Roman" panose="02020603050405020304" pitchFamily="18" charset="0"/>
                <a:cs typeface="Times New Roman" panose="02020603050405020304" pitchFamily="18" charset="0"/>
              </a:rPr>
              <a:t> со стороны девочек. Мальчики, избирая какого-то ребенка «козлом отпущения», демонстрируют только лишь свое физическое превосходство, то девочки начинают против своих жертв настоящую психологическую войну.</a:t>
            </a:r>
          </a:p>
          <a:p>
            <a:endParaRPr lang="ru-RU" dirty="0"/>
          </a:p>
        </p:txBody>
      </p:sp>
    </p:spTree>
    <p:extLst>
      <p:ext uri="{BB962C8B-B14F-4D97-AF65-F5344CB8AC3E}">
        <p14:creationId xmlns:p14="http://schemas.microsoft.com/office/powerpoint/2010/main" val="4030520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6829424" y="1537608"/>
            <a:ext cx="5135353" cy="3939267"/>
          </a:xfrm>
          <a:prstGeom prst="rect">
            <a:avLst/>
          </a:prstGeom>
        </p:spPr>
      </p:pic>
      <p:sp>
        <p:nvSpPr>
          <p:cNvPr id="2" name="Заголовок 1"/>
          <p:cNvSpPr>
            <a:spLocks noGrp="1"/>
          </p:cNvSpPr>
          <p:nvPr>
            <p:ph type="title"/>
          </p:nvPr>
        </p:nvSpPr>
        <p:spPr>
          <a:xfrm>
            <a:off x="838200" y="365126"/>
            <a:ext cx="10515600" cy="389617"/>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Буллинг - структура</a:t>
            </a:r>
          </a:p>
        </p:txBody>
      </p:sp>
      <p:sp>
        <p:nvSpPr>
          <p:cNvPr id="3" name="Объект 2"/>
          <p:cNvSpPr>
            <a:spLocks noGrp="1"/>
          </p:cNvSpPr>
          <p:nvPr>
            <p:ph idx="1"/>
          </p:nvPr>
        </p:nvSpPr>
        <p:spPr>
          <a:xfrm>
            <a:off x="537029" y="1537608"/>
            <a:ext cx="6292395" cy="4639355"/>
          </a:xfrm>
        </p:spPr>
        <p:txBody>
          <a:bodyPr>
            <a:normAutofit/>
          </a:bodyPr>
          <a:lstStyle/>
          <a:p>
            <a:pPr marL="0" indent="360000" algn="just">
              <a:spcBef>
                <a:spcPts val="0"/>
              </a:spcBef>
              <a:buNone/>
            </a:pPr>
            <a:r>
              <a:rPr lang="ru-RU" sz="2400" dirty="0" err="1" smtClean="0">
                <a:latin typeface="Times New Roman" panose="02020603050405020304" pitchFamily="18" charset="0"/>
                <a:cs typeface="Times New Roman" panose="02020603050405020304" pitchFamily="18" charset="0"/>
              </a:rPr>
              <a:t>Буллинг</a:t>
            </a:r>
            <a:r>
              <a:rPr lang="ru-RU" sz="2400" dirty="0" smtClean="0">
                <a:latin typeface="Times New Roman" panose="02020603050405020304" pitchFamily="18" charset="0"/>
                <a:cs typeface="Times New Roman" panose="02020603050405020304" pitchFamily="18" charset="0"/>
              </a:rPr>
              <a:t>-структура </a:t>
            </a:r>
            <a:r>
              <a:rPr lang="ru-RU" sz="2400" dirty="0">
                <a:latin typeface="Times New Roman" panose="02020603050405020304" pitchFamily="18" charset="0"/>
                <a:cs typeface="Times New Roman" panose="02020603050405020304" pitchFamily="18" charset="0"/>
              </a:rPr>
              <a:t>- социальная система, включающая в себя, прежде всего, преследователей, их жертв и сторонних наблюдателей. </a:t>
            </a:r>
          </a:p>
          <a:p>
            <a:pPr marL="0" indent="360000">
              <a:spcBef>
                <a:spcPts val="0"/>
              </a:spcBef>
              <a:buNone/>
            </a:pPr>
            <a:r>
              <a:rPr lang="ru-RU" sz="2400" dirty="0" smtClean="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a:p>
            <a:pPr marL="0" indent="360000">
              <a:spcBef>
                <a:spcPts val="0"/>
              </a:spcBef>
              <a:buNone/>
            </a:pPr>
            <a:r>
              <a:rPr lang="ru-RU" sz="2400" dirty="0" err="1" smtClean="0">
                <a:latin typeface="Times New Roman" panose="02020603050405020304" pitchFamily="18" charset="0"/>
                <a:cs typeface="Times New Roman" panose="02020603050405020304" pitchFamily="18" charset="0"/>
              </a:rPr>
              <a:t>Буллеры</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(придумывают и возглавляют издевательства).</a:t>
            </a:r>
          </a:p>
          <a:p>
            <a:pPr marL="0" indent="360000">
              <a:spcBef>
                <a:spcPts val="0"/>
              </a:spcBef>
              <a:buNone/>
            </a:pPr>
            <a:endParaRPr lang="en-US" sz="2400" dirty="0">
              <a:latin typeface="Times New Roman" panose="02020603050405020304" pitchFamily="18" charset="0"/>
              <a:cs typeface="Times New Roman" panose="02020603050405020304" pitchFamily="18" charset="0"/>
            </a:endParaRPr>
          </a:p>
          <a:p>
            <a:pPr marL="0" indent="360000">
              <a:spcBef>
                <a:spcPts val="0"/>
              </a:spcBef>
              <a:buNone/>
            </a:pPr>
            <a:r>
              <a:rPr lang="ru-RU" sz="2400" dirty="0" smtClean="0">
                <a:latin typeface="Times New Roman" panose="02020603050405020304" pitchFamily="18" charset="0"/>
                <a:cs typeface="Times New Roman" panose="02020603050405020304" pitchFamily="18" charset="0"/>
              </a:rPr>
              <a:t>Наблюдатели </a:t>
            </a:r>
            <a:r>
              <a:rPr lang="ru-RU" sz="2400" dirty="0" smtClean="0">
                <a:latin typeface="Times New Roman" panose="02020603050405020304" pitchFamily="18" charset="0"/>
                <a:cs typeface="Times New Roman" panose="02020603050405020304" pitchFamily="18" charset="0"/>
              </a:rPr>
              <a:t>(в </a:t>
            </a:r>
            <a:r>
              <a:rPr lang="ru-RU" sz="2400" dirty="0">
                <a:latin typeface="Times New Roman" panose="02020603050405020304" pitchFamily="18" charset="0"/>
                <a:cs typeface="Times New Roman" panose="02020603050405020304" pitchFamily="18" charset="0"/>
              </a:rPr>
              <a:t>стороне от конфликта, но всё равно одобряют либо осуждают агрессоров).</a:t>
            </a:r>
          </a:p>
          <a:p>
            <a:pPr marL="0" indent="360000">
              <a:spcBef>
                <a:spcPts val="0"/>
              </a:spcBef>
              <a:buNone/>
            </a:pPr>
            <a:endParaRPr lang="en-US" sz="2400" dirty="0">
              <a:latin typeface="Times New Roman" panose="02020603050405020304" pitchFamily="18" charset="0"/>
              <a:cs typeface="Times New Roman" panose="02020603050405020304" pitchFamily="18" charset="0"/>
            </a:endParaRPr>
          </a:p>
          <a:p>
            <a:pPr marL="0" indent="360000">
              <a:spcBef>
                <a:spcPts val="0"/>
              </a:spcBef>
              <a:buNone/>
            </a:pPr>
            <a:r>
              <a:rPr lang="ru-RU" sz="2400" dirty="0" smtClean="0">
                <a:latin typeface="Times New Roman" panose="02020603050405020304" pitchFamily="18" charset="0"/>
                <a:cs typeface="Times New Roman" panose="02020603050405020304" pitchFamily="18" charset="0"/>
              </a:rPr>
              <a:t>Жертва</a:t>
            </a:r>
            <a:r>
              <a:rPr lang="ru-RU" sz="2400" dirty="0">
                <a:latin typeface="Times New Roman" panose="02020603050405020304" pitchFamily="18" charset="0"/>
                <a:cs typeface="Times New Roman" panose="02020603050405020304" pitchFamily="18" charset="0"/>
              </a:rPr>
              <a:t>.</a:t>
            </a:r>
          </a:p>
          <a:p>
            <a:endParaRPr lang="ru-RU" dirty="0"/>
          </a:p>
        </p:txBody>
      </p:sp>
    </p:spTree>
    <p:extLst>
      <p:ext uri="{BB962C8B-B14F-4D97-AF65-F5344CB8AC3E}">
        <p14:creationId xmlns:p14="http://schemas.microsoft.com/office/powerpoint/2010/main" val="467131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2323"/>
            <a:ext cx="10515600" cy="734452"/>
          </a:xfrm>
        </p:spPr>
        <p:txBody>
          <a:bodyPr>
            <a:normAutofit/>
          </a:bodyPr>
          <a:lstStyle/>
          <a:p>
            <a:pPr algn="ctr"/>
            <a:r>
              <a:rPr lang="ru-RU" dirty="0">
                <a:latin typeface="Times New Roman" panose="02020603050405020304" pitchFamily="18" charset="0"/>
                <a:cs typeface="Times New Roman" panose="02020603050405020304" pitchFamily="18" charset="0"/>
              </a:rPr>
              <a:t>Отличия кибербуллинга от буллинга</a:t>
            </a:r>
          </a:p>
        </p:txBody>
      </p:sp>
      <p:sp>
        <p:nvSpPr>
          <p:cNvPr id="3" name="Объект 2"/>
          <p:cNvSpPr>
            <a:spLocks noGrp="1"/>
          </p:cNvSpPr>
          <p:nvPr>
            <p:ph idx="1"/>
          </p:nvPr>
        </p:nvSpPr>
        <p:spPr>
          <a:xfrm>
            <a:off x="624114" y="971549"/>
            <a:ext cx="11074400" cy="5458279"/>
          </a:xfrm>
        </p:spPr>
        <p:txBody>
          <a:bodyPr>
            <a:normAutofit/>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Помимо </a:t>
            </a:r>
            <a:r>
              <a:rPr lang="ru-RU" dirty="0" smtClean="0">
                <a:latin typeface="Times New Roman" panose="02020603050405020304" pitchFamily="18" charset="0"/>
                <a:cs typeface="Times New Roman" panose="02020603050405020304" pitchFamily="18" charset="0"/>
              </a:rPr>
              <a:t>черт, объединяющих </a:t>
            </a:r>
            <a:r>
              <a:rPr lang="ru-RU" dirty="0" err="1" smtClean="0">
                <a:latin typeface="Times New Roman" panose="02020603050405020304" pitchFamily="18" charset="0"/>
                <a:cs typeface="Times New Roman" panose="02020603050405020304" pitchFamily="18" charset="0"/>
              </a:rPr>
              <a:t>буллинг</a:t>
            </a:r>
            <a:r>
              <a:rPr lang="ru-RU" dirty="0" smtClean="0">
                <a:latin typeface="Times New Roman" panose="02020603050405020304" pitchFamily="18" charset="0"/>
                <a:cs typeface="Times New Roman" panose="02020603050405020304" pitchFamily="18" charset="0"/>
              </a:rPr>
              <a:t> и </a:t>
            </a:r>
            <a:r>
              <a:rPr lang="ru-RU" dirty="0" err="1" smtClean="0">
                <a:latin typeface="Times New Roman" panose="02020603050405020304" pitchFamily="18" charset="0"/>
                <a:cs typeface="Times New Roman" panose="02020603050405020304" pitchFamily="18" charset="0"/>
              </a:rPr>
              <a:t>кибербуллинг</a:t>
            </a:r>
            <a:r>
              <a:rPr lang="ru-RU" dirty="0" smtClean="0">
                <a:latin typeface="Times New Roman" panose="02020603050405020304" pitchFamily="18" charset="0"/>
                <a:cs typeface="Times New Roman" panose="02020603050405020304" pitchFamily="18" charset="0"/>
              </a:rPr>
              <a:t>, у последнего есть дополнительные специфические черты.</a:t>
            </a:r>
          </a:p>
          <a:p>
            <a:pPr marL="0" indent="0" algn="just">
              <a:spcBef>
                <a:spcPts val="0"/>
              </a:spcBef>
              <a:buNone/>
            </a:pPr>
            <a:endParaRPr lang="ru-RU" dirty="0">
              <a:latin typeface="Times New Roman" panose="02020603050405020304" pitchFamily="18" charset="0"/>
              <a:cs typeface="Times New Roman" panose="02020603050405020304" pitchFamily="18" charset="0"/>
            </a:endParaRPr>
          </a:p>
          <a:p>
            <a:pPr marL="0" indent="0" algn="just">
              <a:spcBef>
                <a:spcPts val="0"/>
              </a:spcBef>
              <a:buNone/>
            </a:pPr>
            <a:endParaRPr lang="ru-RU" dirty="0" smtClean="0">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462342689"/>
              </p:ext>
            </p:extLst>
          </p:nvPr>
        </p:nvGraphicFramePr>
        <p:xfrm>
          <a:off x="624114" y="2023563"/>
          <a:ext cx="11074398" cy="4634411"/>
        </p:xfrm>
        <a:graphic>
          <a:graphicData uri="http://schemas.openxmlformats.org/drawingml/2006/table">
            <a:tbl>
              <a:tblPr firstRow="1" bandRow="1">
                <a:tableStyleId>{7DF18680-E054-41AD-8BC1-D1AEF772440D}</a:tableStyleId>
              </a:tblPr>
              <a:tblGrid>
                <a:gridCol w="3691466">
                  <a:extLst>
                    <a:ext uri="{9D8B030D-6E8A-4147-A177-3AD203B41FA5}">
                      <a16:colId xmlns:a16="http://schemas.microsoft.com/office/drawing/2014/main" val="2181820727"/>
                    </a:ext>
                  </a:extLst>
                </a:gridCol>
                <a:gridCol w="3691466">
                  <a:extLst>
                    <a:ext uri="{9D8B030D-6E8A-4147-A177-3AD203B41FA5}">
                      <a16:colId xmlns:a16="http://schemas.microsoft.com/office/drawing/2014/main" val="1005101301"/>
                    </a:ext>
                  </a:extLst>
                </a:gridCol>
                <a:gridCol w="3691466">
                  <a:extLst>
                    <a:ext uri="{9D8B030D-6E8A-4147-A177-3AD203B41FA5}">
                      <a16:colId xmlns:a16="http://schemas.microsoft.com/office/drawing/2014/main" val="1164130884"/>
                    </a:ext>
                  </a:extLst>
                </a:gridCol>
              </a:tblGrid>
              <a:tr h="46344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1800" dirty="0" smtClean="0"/>
                        <a:t>Непрерывность</a:t>
                      </a:r>
                      <a:endParaRPr lang="en-US"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ru-RU"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sz="1800" b="0" dirty="0" smtClean="0"/>
                        <a:t>Психологи считают </a:t>
                      </a:r>
                      <a:r>
                        <a:rPr lang="ru-RU" sz="1800" b="0" dirty="0" err="1" smtClean="0"/>
                        <a:t>кибербуллинг</a:t>
                      </a:r>
                      <a:r>
                        <a:rPr lang="ru-RU" sz="1800" b="0" dirty="0" smtClean="0"/>
                        <a:t> даже более опасным для психики, ведь он непрерывен. После ухода из школы или из двора ребенок может вернуться домой, отдохнуть, встретиться с друзьями или попасть в дружеский коллектив по интересам. Но телефон всегда с ним - и на этот телефон постоянно приходят сообщения и уведомления. </a:t>
                      </a:r>
                      <a:endParaRPr lang="ru-RU" sz="1800" b="0" dirty="0" smtClean="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1800" dirty="0" smtClean="0"/>
                        <a:t>Масштаб</a:t>
                      </a:r>
                      <a:endParaRPr lang="en-US"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ru-RU"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sz="1800" b="0" dirty="0" smtClean="0"/>
                        <a:t>При цифровом преследовании </a:t>
                      </a:r>
                      <a:r>
                        <a:rPr lang="ru-RU" sz="1800" b="0" dirty="0" err="1" smtClean="0"/>
                        <a:t>травители</a:t>
                      </a:r>
                      <a:r>
                        <a:rPr lang="ru-RU" sz="1800" b="0" dirty="0" smtClean="0"/>
                        <a:t> нередко пытаются вовлечь новых людей - через распространение порочащих данных или аморальные действия в </a:t>
                      </a:r>
                      <a:r>
                        <a:rPr lang="ru-RU" sz="1800" b="0" dirty="0" err="1" smtClean="0"/>
                        <a:t>соцсетях</a:t>
                      </a:r>
                      <a:r>
                        <a:rPr lang="ru-RU" sz="1800" b="0" dirty="0" smtClean="0"/>
                        <a:t> под видом жертвы. Например, оставляют ее номер телефона на сайтах знакомств, инициируют обсуждение ее поведения или рассылают клеветническую информацию знакомым жертвы.</a:t>
                      </a:r>
                      <a:endParaRPr lang="ru-RU" sz="1800" b="0" dirty="0" smtClean="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0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ru-RU" sz="2000" dirty="0" smtClean="0"/>
                        <a:t>Анонимность</a:t>
                      </a:r>
                      <a:endParaRPr lang="en-US" sz="20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ru-RU" sz="20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sz="1800" b="0" dirty="0" smtClean="0"/>
                        <a:t>Наиболее характерная отличительная черта кибербуллинга. Часто агрессоры используют поддельные страницы (</a:t>
                      </a:r>
                      <a:r>
                        <a:rPr lang="ru-RU" sz="1800" b="0" dirty="0" err="1" smtClean="0"/>
                        <a:t>фейки</a:t>
                      </a:r>
                      <a:r>
                        <a:rPr lang="ru-RU" sz="1800" b="0" dirty="0" smtClean="0"/>
                        <a:t>), чтобы оставаться инкогнито. Анонимность порождает чувство безнаказанности, поэтому </a:t>
                      </a:r>
                      <a:r>
                        <a:rPr lang="ru-RU" sz="1800" b="0" dirty="0" err="1" smtClean="0"/>
                        <a:t>травители</a:t>
                      </a:r>
                      <a:r>
                        <a:rPr lang="ru-RU" sz="1800" b="0" dirty="0" smtClean="0"/>
                        <a:t> легко заходят все дальше и дальше, совершают поступки, на которые не отважились бы в реальной жизни.</a:t>
                      </a:r>
                      <a:r>
                        <a:rPr lang="ru-RU" sz="1800" dirty="0" smtClean="0"/>
                        <a:t> </a:t>
                      </a:r>
                      <a:endParaRPr lang="ru-RU" sz="1800" b="0" dirty="0" smtClean="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0252151"/>
                  </a:ext>
                </a:extLst>
              </a:tr>
            </a:tbl>
          </a:graphicData>
        </a:graphic>
      </p:graphicFrame>
    </p:spTree>
    <p:extLst>
      <p:ext uri="{BB962C8B-B14F-4D97-AF65-F5344CB8AC3E}">
        <p14:creationId xmlns:p14="http://schemas.microsoft.com/office/powerpoint/2010/main" val="10373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49275"/>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Особенности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314449"/>
            <a:ext cx="10515600" cy="4862513"/>
          </a:xfrm>
        </p:spPr>
        <p:txBody>
          <a:bodyPr/>
          <a:lstStyle/>
          <a:p>
            <a:pPr marL="0" indent="360000" algn="just">
              <a:spcBef>
                <a:spcPts val="0"/>
              </a:spcBef>
              <a:buNone/>
            </a:pPr>
            <a:r>
              <a:rPr lang="ru-RU" dirty="0" smtClean="0">
                <a:latin typeface="Times New Roman" panose="02020603050405020304" pitchFamily="18" charset="0"/>
                <a:cs typeface="Times New Roman" panose="02020603050405020304" pitchFamily="18" charset="0"/>
              </a:rPr>
              <a:t>Целью </a:t>
            </a:r>
            <a:r>
              <a:rPr lang="ru-RU" dirty="0">
                <a:latin typeface="Times New Roman" panose="02020603050405020304" pitchFamily="18" charset="0"/>
                <a:cs typeface="Times New Roman" panose="02020603050405020304" pitchFamily="18" charset="0"/>
              </a:rPr>
              <a:t>кибербуллинга является ухудшение эмоционального состояния жертвы </a:t>
            </a:r>
            <a:r>
              <a:rPr lang="ru-RU" dirty="0" smtClean="0">
                <a:latin typeface="Times New Roman" panose="02020603050405020304" pitchFamily="18" charset="0"/>
                <a:cs typeface="Times New Roman" panose="02020603050405020304" pitchFamily="18" charset="0"/>
              </a:rPr>
              <a:t>и (или) разрушение </a:t>
            </a:r>
            <a:r>
              <a:rPr lang="ru-RU" dirty="0">
                <a:latin typeface="Times New Roman" panose="02020603050405020304" pitchFamily="18" charset="0"/>
                <a:cs typeface="Times New Roman" panose="02020603050405020304" pitchFamily="18" charset="0"/>
              </a:rPr>
              <a:t>ее социальных отношений</a:t>
            </a:r>
            <a:r>
              <a:rPr lang="ru-RU" dirty="0" smtClean="0">
                <a:latin typeface="Times New Roman" panose="02020603050405020304" pitchFamily="18" charset="0"/>
                <a:cs typeface="Times New Roman" panose="02020603050405020304" pitchFamily="18" charset="0"/>
              </a:rPr>
              <a:t>.</a:t>
            </a:r>
          </a:p>
          <a:p>
            <a:pPr marL="0" indent="360000" algn="just">
              <a:spcBef>
                <a:spcPts val="0"/>
              </a:spcBef>
              <a:buNone/>
            </a:pPr>
            <a:endParaRPr lang="ru-RU" dirty="0">
              <a:latin typeface="Times New Roman" panose="02020603050405020304" pitchFamily="18" charset="0"/>
              <a:cs typeface="Times New Roman" panose="02020603050405020304" pitchFamily="18" charset="0"/>
            </a:endParaRPr>
          </a:p>
          <a:p>
            <a:pPr marL="0" indent="360000" algn="just">
              <a:spcBef>
                <a:spcPts val="0"/>
              </a:spcBef>
              <a:buNone/>
            </a:pPr>
            <a:r>
              <a:rPr lang="ru-RU" dirty="0" smtClean="0">
                <a:latin typeface="Times New Roman" panose="02020603050405020304" pitchFamily="18" charset="0"/>
                <a:cs typeface="Times New Roman" panose="02020603050405020304" pitchFamily="18" charset="0"/>
              </a:rPr>
              <a:t>Основные </a:t>
            </a:r>
            <a:r>
              <a:rPr lang="ru-RU" dirty="0" smtClean="0">
                <a:latin typeface="Times New Roman" panose="02020603050405020304" pitchFamily="18" charset="0"/>
                <a:cs typeface="Times New Roman" panose="02020603050405020304" pitchFamily="18" charset="0"/>
              </a:rPr>
              <a:t>лейтмотивы травли в Интернете</a:t>
            </a:r>
            <a:r>
              <a:rPr lang="ru-RU"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a:p>
            <a:pPr marL="0" indent="360000" algn="just">
              <a:spcBef>
                <a:spcPts val="0"/>
              </a:spcBef>
              <a:buNone/>
            </a:pPr>
            <a:endParaRPr lang="ru-RU" dirty="0" smtClean="0">
              <a:latin typeface="Times New Roman" panose="02020603050405020304" pitchFamily="18" charset="0"/>
              <a:cs typeface="Times New Roman" panose="02020603050405020304" pitchFamily="18" charset="0"/>
            </a:endParaRP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эксплуатация </a:t>
            </a:r>
            <a:r>
              <a:rPr lang="ru-RU" dirty="0" smtClean="0">
                <a:latin typeface="Times New Roman" panose="02020603050405020304" pitchFamily="18" charset="0"/>
                <a:cs typeface="Times New Roman" panose="02020603050405020304" pitchFamily="18" charset="0"/>
              </a:rPr>
              <a:t>значимости референтного для жертвы сообщества (вовлечение множества свидетелей в разы усиливает переживания стыда, страха, беспомощности и отвержения); </a:t>
            </a:r>
          </a:p>
          <a:p>
            <a:pPr indent="360000" algn="just">
              <a:spcBef>
                <a:spcPts val="0"/>
              </a:spcBef>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бесконтрольное </a:t>
            </a:r>
            <a:r>
              <a:rPr lang="ru-RU" dirty="0" smtClean="0">
                <a:latin typeface="Times New Roman" panose="02020603050405020304" pitchFamily="18" charset="0"/>
                <a:cs typeface="Times New Roman" panose="02020603050405020304" pitchFamily="18" charset="0"/>
              </a:rPr>
              <a:t>распространение любой (ложной, постыдной, конфиденциальной) информации; </a:t>
            </a:r>
          </a:p>
          <a:p>
            <a:pPr indent="360000" algn="just">
              <a:spcBef>
                <a:spcPts val="0"/>
              </a:spcBef>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провокация </a:t>
            </a:r>
            <a:r>
              <a:rPr lang="ru-RU" dirty="0" smtClean="0">
                <a:latin typeface="Times New Roman" panose="02020603050405020304" pitchFamily="18" charset="0"/>
                <a:cs typeface="Times New Roman" panose="02020603050405020304" pitchFamily="18" charset="0"/>
              </a:rPr>
              <a:t>гипертрофированной аффективной обратной связи от жертвы.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2526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cdtt-vyksa.3dn.ru/Novosti/internet_bez/1677537_6.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91550" y="4494610"/>
            <a:ext cx="3600450" cy="2025253"/>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838200" y="365125"/>
            <a:ext cx="10515600" cy="587375"/>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Особенности кибербуллинга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543050"/>
            <a:ext cx="10515600" cy="4633913"/>
          </a:xfrm>
        </p:spPr>
        <p:txBody>
          <a:bodyPr/>
          <a:lstStyle/>
          <a:p>
            <a:pPr marL="0" indent="360000" algn="just">
              <a:buNone/>
            </a:pPr>
            <a:r>
              <a:rPr lang="ru-RU" b="1" dirty="0" err="1" smtClean="0">
                <a:latin typeface="Times New Roman" panose="02020603050405020304" pitchFamily="18" charset="0"/>
                <a:cs typeface="Times New Roman" panose="02020603050405020304" pitchFamily="18" charset="0"/>
              </a:rPr>
              <a:t>Кибербуллинг</a:t>
            </a: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a:t>
            </a:r>
            <a:r>
              <a:rPr lang="ru-RU" dirty="0" err="1" smtClean="0">
                <a:latin typeface="Times New Roman" panose="02020603050405020304" pitchFamily="18" charset="0"/>
                <a:cs typeface="Times New Roman" panose="02020603050405020304" pitchFamily="18" charset="0"/>
              </a:rPr>
              <a:t>cyberbullying</a:t>
            </a:r>
            <a:r>
              <a:rPr lang="ru-RU" dirty="0" smtClean="0">
                <a:latin typeface="Times New Roman" panose="02020603050405020304" pitchFamily="18" charset="0"/>
                <a:cs typeface="Times New Roman" panose="02020603050405020304" pitchFamily="18" charset="0"/>
              </a:rPr>
              <a:t>), электронная травля (</a:t>
            </a:r>
            <a:r>
              <a:rPr lang="ru-RU" dirty="0" err="1" smtClean="0">
                <a:latin typeface="Times New Roman" panose="02020603050405020304" pitchFamily="18" charset="0"/>
                <a:cs typeface="Times New Roman" panose="02020603050405020304" pitchFamily="18" charset="0"/>
              </a:rPr>
              <a:t>electronic</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bullying</a:t>
            </a:r>
            <a:r>
              <a:rPr lang="ru-RU" dirty="0" smtClean="0">
                <a:latin typeface="Times New Roman" panose="02020603050405020304" pitchFamily="18" charset="0"/>
                <a:cs typeface="Times New Roman" panose="02020603050405020304" pitchFamily="18" charset="0"/>
              </a:rPr>
              <a:t>), социальная жестокость онлайн (</a:t>
            </a:r>
            <a:r>
              <a:rPr lang="ru-RU" dirty="0" err="1" smtClean="0">
                <a:latin typeface="Times New Roman" panose="02020603050405020304" pitchFamily="18" charset="0"/>
                <a:cs typeface="Times New Roman" panose="02020603050405020304" pitchFamily="18" charset="0"/>
              </a:rPr>
              <a:t>online</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social</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cruelty</a:t>
            </a:r>
            <a:r>
              <a:rPr lang="ru-RU" dirty="0" smtClean="0">
                <a:latin typeface="Times New Roman" panose="02020603050405020304" pitchFamily="18" charset="0"/>
                <a:cs typeface="Times New Roman" panose="02020603050405020304" pitchFamily="18" charset="0"/>
              </a:rPr>
              <a:t>) - это отдельное направление травли, определяемое как преднамеренные агрессивные действия, систематически на протяжении определенного времени осуществляемые группой или индивидом с использованием электронных форм взаимодействия и направленные против жертвы, которая не может себя легко защитить.</a:t>
            </a:r>
            <a:endParaRPr lang="ru-RU"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888425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1112</TotalTime>
  <Words>4570</Words>
  <Application>Microsoft Office PowerPoint</Application>
  <PresentationFormat>Широкоэкранный</PresentationFormat>
  <Paragraphs>222</Paragraphs>
  <Slides>48</Slides>
  <Notes>1</Notes>
  <HiddenSlides>0</HiddenSlides>
  <MMClips>0</MMClips>
  <ScaleCrop>false</ScaleCrop>
  <HeadingPairs>
    <vt:vector size="8" baseType="variant">
      <vt:variant>
        <vt:lpstr>Использованные шрифты</vt:lpstr>
      </vt:variant>
      <vt:variant>
        <vt:i4>5</vt:i4>
      </vt:variant>
      <vt:variant>
        <vt:lpstr>Тема</vt:lpstr>
      </vt:variant>
      <vt:variant>
        <vt:i4>1</vt:i4>
      </vt:variant>
      <vt:variant>
        <vt:lpstr>Внедренные серверы OLE</vt:lpstr>
      </vt:variant>
      <vt:variant>
        <vt:i4>1</vt:i4>
      </vt:variant>
      <vt:variant>
        <vt:lpstr>Заголовки слайдов</vt:lpstr>
      </vt:variant>
      <vt:variant>
        <vt:i4>48</vt:i4>
      </vt:variant>
    </vt:vector>
  </HeadingPairs>
  <TitlesOfParts>
    <vt:vector size="55" baseType="lpstr">
      <vt:lpstr>Arial</vt:lpstr>
      <vt:lpstr>Calibri</vt:lpstr>
      <vt:lpstr>Calibri Light</vt:lpstr>
      <vt:lpstr>Times New Roman</vt:lpstr>
      <vt:lpstr>Wingdings</vt:lpstr>
      <vt:lpstr>Тема Office</vt:lpstr>
      <vt:lpstr>Adobe Photoshop Image</vt:lpstr>
      <vt:lpstr>Вопросы предупреждения кибербуллинга</vt:lpstr>
      <vt:lpstr>Понятие</vt:lpstr>
      <vt:lpstr>Распространенность буллинга</vt:lpstr>
      <vt:lpstr>Компоненты буллинга</vt:lpstr>
      <vt:lpstr>Типы буллинга</vt:lpstr>
      <vt:lpstr>Буллинг - структура</vt:lpstr>
      <vt:lpstr>Отличия кибербуллинга от буллинга</vt:lpstr>
      <vt:lpstr>Особенности кибербуллинга</vt:lpstr>
      <vt:lpstr>Особенности кибербуллинга</vt:lpstr>
      <vt:lpstr>Особенности кибербуллинга</vt:lpstr>
      <vt:lpstr>Особенности кибербуллинга</vt:lpstr>
      <vt:lpstr>Особенности кибербуллинга</vt:lpstr>
      <vt:lpstr>Особенности кибербуллинга</vt:lpstr>
      <vt:lpstr>Основы интернет-гигиены</vt:lpstr>
      <vt:lpstr>Основы интернет-гигиены</vt:lpstr>
      <vt:lpstr>Виды кибербуллинга</vt:lpstr>
      <vt:lpstr>Виды кибербуллинга</vt:lpstr>
      <vt:lpstr>Виды кибербуллинга</vt:lpstr>
      <vt:lpstr>Виды кибербуллинга</vt:lpstr>
      <vt:lpstr>Виды кибербуллинга</vt:lpstr>
      <vt:lpstr>Виды кибербуллинга</vt:lpstr>
      <vt:lpstr>Виды кибербуллинга</vt:lpstr>
      <vt:lpstr>Виды кибербуллинга</vt:lpstr>
      <vt:lpstr>Виды кибербуллинга</vt:lpstr>
      <vt:lpstr>Виды кибербуллинга</vt:lpstr>
      <vt:lpstr>Виды преследователей</vt:lpstr>
      <vt:lpstr>Жертвы кибербуллинга</vt:lpstr>
      <vt:lpstr>Психологическая специфика кибербуллинга </vt:lpstr>
      <vt:lpstr>Психологическая специфика кибербуллинга</vt:lpstr>
      <vt:lpstr> </vt:lpstr>
      <vt:lpstr> </vt:lpstr>
      <vt:lpstr>Психологическая специфика кибербуллинга</vt:lpstr>
      <vt:lpstr> </vt:lpstr>
      <vt:lpstr>Психологическая специфика кибербуллинга</vt:lpstr>
      <vt:lpstr>Психологическая специфика кибербуллинга</vt:lpstr>
      <vt:lpstr>Признаки столкновения ребенка с кибербуллингом</vt:lpstr>
      <vt:lpstr>Действия родителей жертвы</vt:lpstr>
      <vt:lpstr>Действия родителей жертвы</vt:lpstr>
      <vt:lpstr>Действия родителей жертвы</vt:lpstr>
      <vt:lpstr>Действия родителей буллера</vt:lpstr>
      <vt:lpstr>Действия родителей буллера</vt:lpstr>
      <vt:lpstr>Действия педагога</vt:lpstr>
      <vt:lpstr>Действия педагога</vt:lpstr>
      <vt:lpstr>Действия педагогов</vt:lpstr>
      <vt:lpstr>Действия педагогов</vt:lpstr>
      <vt:lpstr>Действия педагогов</vt:lpstr>
      <vt:lpstr>Действия педагога</vt:lpstr>
      <vt:lpstr>Действия педагога</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admin</cp:lastModifiedBy>
  <cp:revision>103</cp:revision>
  <dcterms:created xsi:type="dcterms:W3CDTF">2022-12-18T10:47:46Z</dcterms:created>
  <dcterms:modified xsi:type="dcterms:W3CDTF">2023-01-12T10:42:38Z</dcterms:modified>
</cp:coreProperties>
</file>